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56" r:id="rId3"/>
    <p:sldId id="262" r:id="rId4"/>
    <p:sldId id="267" r:id="rId5"/>
    <p:sldId id="268" r:id="rId6"/>
    <p:sldId id="269" r:id="rId7"/>
    <p:sldId id="260" r:id="rId8"/>
    <p:sldId id="263" r:id="rId9"/>
    <p:sldId id="257" r:id="rId10"/>
    <p:sldId id="270" r:id="rId11"/>
    <p:sldId id="271" r:id="rId12"/>
    <p:sldId id="272" r:id="rId13"/>
    <p:sldId id="261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BBAA-E67C-4398-A940-EEB97CA0DD5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89E5-CB39-44DA-A38C-AB8E4FE56D6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3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BBAA-E67C-4398-A940-EEB97CA0DD5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89E5-CB39-44DA-A38C-AB8E4FE5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7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BBAA-E67C-4398-A940-EEB97CA0DD5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89E5-CB39-44DA-A38C-AB8E4FE5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72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BBAA-E67C-4398-A940-EEB97CA0DD5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89E5-CB39-44DA-A38C-AB8E4FE56D6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3077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BBAA-E67C-4398-A940-EEB97CA0DD5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89E5-CB39-44DA-A38C-AB8E4FE5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80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BBAA-E67C-4398-A940-EEB97CA0DD5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89E5-CB39-44DA-A38C-AB8E4FE56D6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9750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BBAA-E67C-4398-A940-EEB97CA0DD5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89E5-CB39-44DA-A38C-AB8E4FE5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40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BBAA-E67C-4398-A940-EEB97CA0DD5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89E5-CB39-44DA-A38C-AB8E4FE5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14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BBAA-E67C-4398-A940-EEB97CA0DD5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89E5-CB39-44DA-A38C-AB8E4FE5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4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BBAA-E67C-4398-A940-EEB97CA0DD5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89E5-CB39-44DA-A38C-AB8E4FE5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8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BBAA-E67C-4398-A940-EEB97CA0DD5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89E5-CB39-44DA-A38C-AB8E4FE5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BBAA-E67C-4398-A940-EEB97CA0DD5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89E5-CB39-44DA-A38C-AB8E4FE5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4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BBAA-E67C-4398-A940-EEB97CA0DD5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89E5-CB39-44DA-A38C-AB8E4FE5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BBAA-E67C-4398-A940-EEB97CA0DD5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89E5-CB39-44DA-A38C-AB8E4FE5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3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BBAA-E67C-4398-A940-EEB97CA0DD5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89E5-CB39-44DA-A38C-AB8E4FE5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4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BBAA-E67C-4398-A940-EEB97CA0DD5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89E5-CB39-44DA-A38C-AB8E4FE5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3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BBAA-E67C-4398-A940-EEB97CA0DD5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89E5-CB39-44DA-A38C-AB8E4FE5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2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A8ABBAA-E67C-4398-A940-EEB97CA0DD5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90689E5-CB39-44DA-A38C-AB8E4FE5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759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odletools.com/" TargetMode="External"/><Relationship Id="rId2" Type="http://schemas.openxmlformats.org/officeDocument/2006/relationships/hyperlink" Target="https://www.youtube.com/watch?v=EqmdynUZ8II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x9uS8M2QziU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line.net/pages/cmw" TargetMode="External"/><Relationship Id="rId2" Type="http://schemas.openxmlformats.org/officeDocument/2006/relationships/hyperlink" Target="https://www.towson.edu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aem3JahbXfk" TargetMode="Externa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9655" y="1547446"/>
            <a:ext cx="1056411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Students will be able to create an</a:t>
            </a:r>
          </a:p>
          <a:p>
            <a:r>
              <a:rPr lang="en-US" sz="4800" dirty="0">
                <a:solidFill>
                  <a:schemeClr val="bg1"/>
                </a:solidFill>
              </a:rPr>
              <a:t>A</a:t>
            </a:r>
            <a:r>
              <a:rPr lang="en-US" sz="4800" dirty="0" smtClean="0">
                <a:solidFill>
                  <a:schemeClr val="bg1"/>
                </a:solidFill>
              </a:rPr>
              <a:t>nnotated Bibliography by finding </a:t>
            </a:r>
          </a:p>
          <a:p>
            <a:r>
              <a:rPr lang="en-US" sz="4800" dirty="0" smtClean="0">
                <a:solidFill>
                  <a:schemeClr val="bg1"/>
                </a:solidFill>
              </a:rPr>
              <a:t>reliable, credible web and</a:t>
            </a:r>
          </a:p>
          <a:p>
            <a:r>
              <a:rPr lang="en-US" sz="4800" dirty="0" smtClean="0">
                <a:solidFill>
                  <a:schemeClr val="bg1"/>
                </a:solidFill>
              </a:rPr>
              <a:t>database sources.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502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what does an annotated bibliography look li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53" y="0"/>
            <a:ext cx="998002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61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0971" y="-228600"/>
            <a:ext cx="13951131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24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9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8220" y="166438"/>
            <a:ext cx="10293202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Whether you are using a web source,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 data base or a BOOK you will need to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 create an </a:t>
            </a:r>
            <a:r>
              <a:rPr lang="en-US" sz="4000" dirty="0" err="1" smtClean="0">
                <a:solidFill>
                  <a:schemeClr val="bg1"/>
                </a:solidFill>
              </a:rPr>
              <a:t>NoodleTools</a:t>
            </a:r>
            <a:r>
              <a:rPr lang="en-US" sz="4000" dirty="0" smtClean="0">
                <a:solidFill>
                  <a:schemeClr val="bg1"/>
                </a:solidFill>
              </a:rPr>
              <a:t> project for this 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assignment.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You will be able to annotate and export 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your Bibliography from </a:t>
            </a:r>
            <a:r>
              <a:rPr lang="en-US" sz="4000" dirty="0" err="1" smtClean="0">
                <a:solidFill>
                  <a:schemeClr val="bg1"/>
                </a:solidFill>
                <a:hlinkClick r:id="rId2"/>
              </a:rPr>
              <a:t>NoodleTools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noodle tool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719" y="4269466"/>
            <a:ext cx="2261961" cy="2261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33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446" y="182881"/>
            <a:ext cx="9672282" cy="929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Let’s Review…..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You’ve seen it all before, so this is just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to refresh your memory.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1. Summarizing/Paraphrasing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2</a:t>
            </a:r>
            <a:r>
              <a:rPr lang="en-US" sz="4000" dirty="0" smtClean="0">
                <a:solidFill>
                  <a:schemeClr val="bg1"/>
                </a:solidFill>
              </a:rPr>
              <a:t>.Using Data bases – </a:t>
            </a:r>
            <a:r>
              <a:rPr lang="en-US" sz="4000" b="1" dirty="0" smtClean="0">
                <a:solidFill>
                  <a:schemeClr val="bg1"/>
                </a:solidFill>
              </a:rPr>
              <a:t>SIRS, GALE and Facts on File</a:t>
            </a:r>
          </a:p>
          <a:p>
            <a:r>
              <a:rPr lang="en-US" sz="4000" dirty="0">
                <a:solidFill>
                  <a:schemeClr val="bg1"/>
                </a:solidFill>
              </a:rPr>
              <a:t>3</a:t>
            </a:r>
            <a:r>
              <a:rPr lang="en-US" sz="4000" dirty="0" smtClean="0">
                <a:solidFill>
                  <a:schemeClr val="bg1"/>
                </a:solidFill>
              </a:rPr>
              <a:t>.Evaluating Web sources using </a:t>
            </a:r>
            <a:r>
              <a:rPr lang="en-US" sz="4000" b="1" dirty="0" smtClean="0">
                <a:solidFill>
                  <a:schemeClr val="bg1"/>
                </a:solidFill>
              </a:rPr>
              <a:t>CRAB</a:t>
            </a:r>
          </a:p>
          <a:p>
            <a:r>
              <a:rPr lang="en-US" sz="4000">
                <a:solidFill>
                  <a:schemeClr val="bg1"/>
                </a:solidFill>
              </a:rPr>
              <a:t>4</a:t>
            </a:r>
            <a:r>
              <a:rPr lang="en-US" sz="4000" smtClean="0">
                <a:solidFill>
                  <a:schemeClr val="bg1"/>
                </a:solidFill>
              </a:rPr>
              <a:t>.Using </a:t>
            </a:r>
            <a:r>
              <a:rPr lang="en-US" sz="4000" b="1" smtClean="0">
                <a:solidFill>
                  <a:schemeClr val="bg1"/>
                </a:solidFill>
              </a:rPr>
              <a:t>Noodle Tools </a:t>
            </a:r>
            <a:r>
              <a:rPr lang="en-US" sz="4000" dirty="0" smtClean="0">
                <a:solidFill>
                  <a:schemeClr val="bg1"/>
                </a:solidFill>
              </a:rPr>
              <a:t>to manage sources to create an Annotated Bibliography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endParaRPr lang="en-US" sz="4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4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tudents writ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942" y="811435"/>
            <a:ext cx="5854317" cy="283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9653" y="4422161"/>
            <a:ext cx="111876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Paraphrasing from another’s work can be challenging,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but it is a skill that is very important to become good at!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41325" y="519634"/>
            <a:ext cx="500008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Remember the 2/3, 1/3 Rule</a:t>
            </a:r>
          </a:p>
          <a:p>
            <a:endParaRPr lang="en-US" sz="2400" b="1" dirty="0"/>
          </a:p>
          <a:p>
            <a:r>
              <a:rPr lang="en-US" sz="2400" b="1" dirty="0"/>
              <a:t>Two-thirds of your writing should </a:t>
            </a:r>
          </a:p>
          <a:p>
            <a:r>
              <a:rPr lang="en-US" sz="2400" b="1" dirty="0"/>
              <a:t>be either paraphrasing, or your</a:t>
            </a:r>
          </a:p>
          <a:p>
            <a:r>
              <a:rPr lang="en-US" sz="2400" b="1" dirty="0"/>
              <a:t>thoughts, ideas or opinions.</a:t>
            </a:r>
          </a:p>
          <a:p>
            <a:endParaRPr lang="en-US" sz="2400" b="1" dirty="0"/>
          </a:p>
          <a:p>
            <a:r>
              <a:rPr lang="en-US" sz="2400" b="1" dirty="0"/>
              <a:t>Only one-third of your writing</a:t>
            </a:r>
          </a:p>
          <a:p>
            <a:r>
              <a:rPr lang="en-US" sz="2400" b="1" dirty="0"/>
              <a:t>should be direct quotes from</a:t>
            </a:r>
          </a:p>
          <a:p>
            <a:r>
              <a:rPr lang="en-US" sz="2400" b="1" dirty="0"/>
              <a:t>a source.</a:t>
            </a:r>
          </a:p>
        </p:txBody>
      </p:sp>
    </p:spTree>
    <p:extLst>
      <p:ext uri="{BB962C8B-B14F-4D97-AF65-F5344CB8AC3E}">
        <p14:creationId xmlns:p14="http://schemas.microsoft.com/office/powerpoint/2010/main" val="212218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15406" y="153888"/>
            <a:ext cx="9156674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Practice makes perfect…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lvl="0"/>
            <a:r>
              <a:rPr lang="en-US" sz="3200" i="1" dirty="0"/>
              <a:t>At the party we had delicious red punch, a bunch </a:t>
            </a:r>
          </a:p>
          <a:p>
            <a:pPr lvl="0"/>
            <a:r>
              <a:rPr lang="en-US" sz="3200" i="1" dirty="0"/>
              <a:t>of different appetizers, and a cookout.</a:t>
            </a:r>
          </a:p>
          <a:p>
            <a:pPr lvl="0"/>
            <a:r>
              <a:rPr lang="en-US" sz="3200" i="1" dirty="0"/>
              <a:t> Since it was at the park, we played volleyball, </a:t>
            </a:r>
          </a:p>
          <a:p>
            <a:pPr lvl="0"/>
            <a:r>
              <a:rPr lang="en-US" sz="3200" i="1" dirty="0"/>
              <a:t>went swimming, and sunbathed for fun.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Open Sans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Open Sans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5713" y="3792809"/>
            <a:ext cx="1022386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+mj-lt"/>
              </a:rPr>
              <a:t>The main point of this passage </a:t>
            </a:r>
            <a:r>
              <a:rPr lang="en-US" sz="3200" dirty="0" smtClean="0">
                <a:solidFill>
                  <a:srgbClr val="000000"/>
                </a:solidFill>
                <a:latin typeface="+mj-lt"/>
              </a:rPr>
              <a:t>is that</a:t>
            </a:r>
          </a:p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At the party we enjoyed food and drink and various outdoor activities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Open Sans"/>
              </a:rPr>
              <a:t/>
            </a:r>
            <a:br>
              <a:rPr lang="en-US" dirty="0">
                <a:solidFill>
                  <a:srgbClr val="000000"/>
                </a:solidFill>
                <a:latin typeface="Open San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3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6022" y="692633"/>
            <a:ext cx="100192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E45F3C">
                    <a:lumMod val="1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Try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E45F3C">
                    <a:lumMod val="1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 again…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E45F3C">
                  <a:lumMod val="10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E45F3C">
                    <a:lumMod val="1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Enforcing time limits is important because welfare is intended to be used for only a short while by people who are temporarily out of work it is not intended to be a way of life.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kern="0" dirty="0">
              <a:solidFill>
                <a:srgbClr val="E45F3C">
                  <a:lumMod val="10000"/>
                </a:srgbClr>
              </a:solidFill>
              <a:latin typeface="Century Gothic" panose="020B0502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E45F3C">
                    <a:lumMod val="1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What is the main idea of the author….in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E45F3C">
                    <a:lumMod val="1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 3 words!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63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4480" y="1280160"/>
            <a:ext cx="70102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Now on to the sources….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06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44" y="182425"/>
            <a:ext cx="1149385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Using a database instead of a web source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solves a couple of problems,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rgbClr val="FFFF00"/>
                </a:solidFill>
              </a:rPr>
              <a:t>first</a:t>
            </a:r>
            <a:r>
              <a:rPr lang="en-US" sz="4000" dirty="0" smtClean="0">
                <a:solidFill>
                  <a:schemeClr val="bg1"/>
                </a:solidFill>
              </a:rPr>
              <a:t>, you don’t have to evaluate the sources, 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secondly</a:t>
            </a:r>
            <a:r>
              <a:rPr lang="en-US" sz="4000" dirty="0" smtClean="0">
                <a:solidFill>
                  <a:schemeClr val="bg1"/>
                </a:solidFill>
              </a:rPr>
              <a:t> you get citations done for </a:t>
            </a:r>
            <a:r>
              <a:rPr lang="en-US" sz="4000" dirty="0" smtClean="0">
                <a:solidFill>
                  <a:schemeClr val="bg1"/>
                </a:solidFill>
              </a:rPr>
              <a:t>you</a:t>
            </a:r>
            <a:r>
              <a:rPr lang="en-US" sz="4000" dirty="0" smtClean="0">
                <a:solidFill>
                  <a:schemeClr val="bg1"/>
                </a:solidFill>
              </a:rPr>
              <a:t>, and 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thirdly</a:t>
            </a:r>
            <a:r>
              <a:rPr lang="en-US" sz="4000" dirty="0" smtClean="0">
                <a:solidFill>
                  <a:schemeClr val="bg1"/>
                </a:solidFill>
              </a:rPr>
              <a:t>, you’ll be expected to know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how to use them in </a:t>
            </a:r>
            <a:r>
              <a:rPr lang="en-US" sz="4000" dirty="0" smtClean="0">
                <a:solidFill>
                  <a:schemeClr val="accent6"/>
                </a:solidFill>
                <a:hlinkClick r:id="rId2"/>
              </a:rPr>
              <a:t>college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sirs databa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744" y="4266596"/>
            <a:ext cx="2656226" cy="2180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74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cra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4854">
            <a:off x="233953" y="940843"/>
            <a:ext cx="7620000" cy="515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428401" y="822959"/>
            <a:ext cx="101822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C</a:t>
            </a:r>
          </a:p>
          <a:p>
            <a:r>
              <a:rPr lang="en-US" sz="8000" dirty="0" smtClean="0">
                <a:solidFill>
                  <a:srgbClr val="FF0000"/>
                </a:solidFill>
              </a:rPr>
              <a:t>R</a:t>
            </a:r>
            <a:br>
              <a:rPr lang="en-US" sz="8000" dirty="0" smtClean="0">
                <a:solidFill>
                  <a:srgbClr val="FF0000"/>
                </a:solidFill>
              </a:rPr>
            </a:br>
            <a:r>
              <a:rPr lang="en-US" sz="8000" dirty="0" smtClean="0">
                <a:solidFill>
                  <a:srgbClr val="FF0000"/>
                </a:solidFill>
              </a:rPr>
              <a:t>A</a:t>
            </a:r>
            <a:br>
              <a:rPr lang="en-US" sz="8000" dirty="0" smtClean="0">
                <a:solidFill>
                  <a:srgbClr val="FF0000"/>
                </a:solidFill>
              </a:rPr>
            </a:br>
            <a:r>
              <a:rPr lang="en-US" sz="8000" dirty="0" smtClean="0">
                <a:solidFill>
                  <a:srgbClr val="FF0000"/>
                </a:solidFill>
              </a:rPr>
              <a:t>B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07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104" y="3416932"/>
            <a:ext cx="4581896" cy="344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16932"/>
            <a:ext cx="4584700" cy="344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0"/>
            <a:ext cx="4584700" cy="3416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0"/>
            <a:ext cx="4584700" cy="3416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5991" y="269407"/>
            <a:ext cx="385714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2060"/>
                </a:solidFill>
              </a:rPr>
              <a:t>C</a:t>
            </a:r>
            <a:r>
              <a:rPr lang="en-US" dirty="0"/>
              <a:t>	</a:t>
            </a:r>
            <a:r>
              <a:rPr lang="en-US" sz="4800" dirty="0">
                <a:solidFill>
                  <a:schemeClr val="bg1"/>
                </a:solidFill>
              </a:rPr>
              <a:t>Currency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1579766"/>
            <a:ext cx="3581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When was the page written or updated?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Is the information current/up-to-date enough for your topic?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37300" y="341626"/>
            <a:ext cx="41669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002060"/>
                </a:solidFill>
              </a:rPr>
              <a:t>R</a:t>
            </a:r>
            <a:r>
              <a:rPr lang="en-US" sz="4800" dirty="0" err="1" smtClean="0">
                <a:solidFill>
                  <a:prstClr val="black"/>
                </a:solidFill>
              </a:rPr>
              <a:t>Relevance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916688" y="1488624"/>
            <a:ext cx="36922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Why was the page put on the web?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Does this answer my research question?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What is the domain extension?</a:t>
            </a:r>
            <a:r>
              <a:rPr lang="en-US" sz="3600" dirty="0"/>
              <a:t/>
            </a:r>
            <a:br>
              <a:rPr lang="en-US" sz="3600" dirty="0"/>
            </a:b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631557" y="3309577"/>
            <a:ext cx="346460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2060"/>
                </a:solidFill>
              </a:rPr>
              <a:t>A</a:t>
            </a:r>
            <a:r>
              <a:rPr lang="en-US" dirty="0"/>
              <a:t>	</a:t>
            </a:r>
            <a:r>
              <a:rPr lang="en-US" sz="4200" dirty="0">
                <a:solidFill>
                  <a:prstClr val="black"/>
                </a:solidFill>
              </a:rPr>
              <a:t> </a:t>
            </a:r>
            <a:r>
              <a:rPr lang="en-US" sz="4800" dirty="0">
                <a:solidFill>
                  <a:prstClr val="black"/>
                </a:solidFill>
              </a:rPr>
              <a:t>Accuracy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1718979" y="4859102"/>
            <a:ext cx="37337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Is it reliable information?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Who wrote the page?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Is there evidence that the author or organization is an expert on this subject?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54672" y="3360724"/>
            <a:ext cx="22860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002060"/>
                </a:solidFill>
              </a:rPr>
              <a:t>B</a:t>
            </a:r>
            <a:r>
              <a:rPr lang="en-US" sz="4800" dirty="0" err="1" smtClean="0">
                <a:solidFill>
                  <a:prstClr val="black"/>
                </a:solidFill>
              </a:rPr>
              <a:t>Bias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6746196" y="4611241"/>
            <a:ext cx="35285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Based on the writing style and vocabulary, who is the intended audience?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Is the content primarily opinion?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648" y="1936541"/>
            <a:ext cx="2974391" cy="2993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38400" y="38733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Web </a:t>
            </a:r>
            <a:r>
              <a:rPr lang="en-US" sz="4800" dirty="0">
                <a:hlinkClick r:id="rId6"/>
              </a:rPr>
              <a:t>Evaluation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407399" y="25360"/>
            <a:ext cx="417102" cy="6832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E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V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A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L 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U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A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T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E 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Y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O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U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R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W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E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B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S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I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T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5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519</TotalTime>
  <Words>445</Words>
  <Application>Microsoft Office PowerPoint</Application>
  <PresentationFormat>Widescreen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Open Sans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Harford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Buckley, Marcia</dc:creator>
  <cp:lastModifiedBy>Buckley, Marcia</cp:lastModifiedBy>
  <cp:revision>43</cp:revision>
  <cp:lastPrinted>2018-01-29T16:51:04Z</cp:lastPrinted>
  <dcterms:created xsi:type="dcterms:W3CDTF">2015-12-03T17:08:53Z</dcterms:created>
  <dcterms:modified xsi:type="dcterms:W3CDTF">2018-03-12T11:48:00Z</dcterms:modified>
</cp:coreProperties>
</file>