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89" r:id="rId34"/>
    <p:sldId id="291" r:id="rId35"/>
    <p:sldId id="292" r:id="rId36"/>
    <p:sldId id="293" r:id="rId37"/>
    <p:sldId id="294" r:id="rId38"/>
    <p:sldId id="344" r:id="rId39"/>
    <p:sldId id="308" r:id="rId40"/>
    <p:sldId id="309" r:id="rId41"/>
    <p:sldId id="310" r:id="rId42"/>
    <p:sldId id="295" r:id="rId43"/>
    <p:sldId id="345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296" r:id="rId52"/>
    <p:sldId id="346" r:id="rId53"/>
    <p:sldId id="318" r:id="rId54"/>
    <p:sldId id="319" r:id="rId55"/>
    <p:sldId id="320" r:id="rId56"/>
    <p:sldId id="321" r:id="rId57"/>
    <p:sldId id="322" r:id="rId58"/>
    <p:sldId id="323" r:id="rId59"/>
    <p:sldId id="297" r:id="rId60"/>
    <p:sldId id="347" r:id="rId61"/>
    <p:sldId id="324" r:id="rId62"/>
    <p:sldId id="325" r:id="rId63"/>
    <p:sldId id="326" r:id="rId64"/>
    <p:sldId id="299" r:id="rId65"/>
    <p:sldId id="348" r:id="rId66"/>
    <p:sldId id="328" r:id="rId67"/>
    <p:sldId id="329" r:id="rId68"/>
    <p:sldId id="327" r:id="rId69"/>
    <p:sldId id="331" r:id="rId70"/>
    <p:sldId id="332" r:id="rId71"/>
    <p:sldId id="333" r:id="rId72"/>
    <p:sldId id="334" r:id="rId73"/>
    <p:sldId id="335" r:id="rId74"/>
    <p:sldId id="336" r:id="rId75"/>
    <p:sldId id="338" r:id="rId76"/>
    <p:sldId id="340" r:id="rId77"/>
    <p:sldId id="341" r:id="rId78"/>
    <p:sldId id="342" r:id="rId79"/>
    <p:sldId id="343" r:id="rId80"/>
    <p:sldId id="350" r:id="rId81"/>
    <p:sldId id="349" r:id="rId82"/>
    <p:sldId id="351" r:id="rId83"/>
    <p:sldId id="355" r:id="rId84"/>
    <p:sldId id="303" r:id="rId85"/>
    <p:sldId id="357" r:id="rId86"/>
    <p:sldId id="302" r:id="rId87"/>
    <p:sldId id="301" r:id="rId88"/>
    <p:sldId id="300" r:id="rId89"/>
    <p:sldId id="356" r:id="rId90"/>
    <p:sldId id="360" r:id="rId91"/>
    <p:sldId id="362" r:id="rId92"/>
    <p:sldId id="363" r:id="rId93"/>
    <p:sldId id="364" r:id="rId94"/>
    <p:sldId id="365" r:id="rId95"/>
    <p:sldId id="304" r:id="rId96"/>
    <p:sldId id="305" r:id="rId97"/>
    <p:sldId id="306" r:id="rId98"/>
    <p:sldId id="260" r:id="rId99"/>
    <p:sldId id="367" r:id="rId100"/>
    <p:sldId id="366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DF99-84DA-4440-AE3D-8403278127C3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9B35-7B26-4B09-9067-C0A465D26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6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DF99-84DA-4440-AE3D-8403278127C3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9B35-7B26-4B09-9067-C0A465D26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14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DF99-84DA-4440-AE3D-8403278127C3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9B35-7B26-4B09-9067-C0A465D26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5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DF99-84DA-4440-AE3D-8403278127C3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9B35-7B26-4B09-9067-C0A465D26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17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DF99-84DA-4440-AE3D-8403278127C3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9B35-7B26-4B09-9067-C0A465D26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65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DF99-84DA-4440-AE3D-8403278127C3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9B35-7B26-4B09-9067-C0A465D26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9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DF99-84DA-4440-AE3D-8403278127C3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9B35-7B26-4B09-9067-C0A465D26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19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DF99-84DA-4440-AE3D-8403278127C3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9B35-7B26-4B09-9067-C0A465D26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51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DF99-84DA-4440-AE3D-8403278127C3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9B35-7B26-4B09-9067-C0A465D26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10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DF99-84DA-4440-AE3D-8403278127C3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9B35-7B26-4B09-9067-C0A465D26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DF99-84DA-4440-AE3D-8403278127C3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9B35-7B26-4B09-9067-C0A465D26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33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FDF99-84DA-4440-AE3D-8403278127C3}" type="datetimeFigureOut">
              <a:rPr lang="en-US" smtClean="0"/>
              <a:t>11/11/2015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A9B35-7B26-4B09-9067-C0A465D26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9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jpeg"/><Relationship Id="rId11" Type="http://schemas.openxmlformats.org/officeDocument/2006/relationships/image" Target="../media/image33.wmf"/><Relationship Id="rId5" Type="http://schemas.openxmlformats.org/officeDocument/2006/relationships/image" Target="../media/image36.jpeg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35.jpeg"/><Relationship Id="rId9" Type="http://schemas.openxmlformats.org/officeDocument/2006/relationships/image" Target="../media/image32.wmf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3.jpeg"/><Relationship Id="rId3" Type="http://schemas.openxmlformats.org/officeDocument/2006/relationships/image" Target="../media/image358.jpeg"/><Relationship Id="rId7" Type="http://schemas.openxmlformats.org/officeDocument/2006/relationships/image" Target="../media/image362.gif"/><Relationship Id="rId2" Type="http://schemas.openxmlformats.org/officeDocument/2006/relationships/image" Target="../media/image3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1.jpeg"/><Relationship Id="rId5" Type="http://schemas.openxmlformats.org/officeDocument/2006/relationships/image" Target="../media/image360.gif"/><Relationship Id="rId4" Type="http://schemas.openxmlformats.org/officeDocument/2006/relationships/image" Target="../media/image359.jpeg"/><Relationship Id="rId9" Type="http://schemas.openxmlformats.org/officeDocument/2006/relationships/image" Target="../media/image36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41.jpe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0.wmf"/><Relationship Id="rId4" Type="http://schemas.openxmlformats.org/officeDocument/2006/relationships/image" Target="../media/image42.jpeg"/><Relationship Id="rId9" Type="http://schemas.openxmlformats.org/officeDocument/2006/relationships/oleObject" Target="../embeddings/oleObject14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7" Type="http://schemas.openxmlformats.org/officeDocument/2006/relationships/hyperlink" Target="https://www.youtube.com/watch?v=JkBSkFyUyv0" TargetMode="External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4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3.wmf"/><Relationship Id="rId4" Type="http://schemas.openxmlformats.org/officeDocument/2006/relationships/image" Target="../media/image5.jpeg"/><Relationship Id="rId9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legzXQlFNjs" TargetMode="Externa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0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9.wmf"/><Relationship Id="rId4" Type="http://schemas.openxmlformats.org/officeDocument/2006/relationships/image" Target="../media/image11.jpeg"/><Relationship Id="rId9" Type="http://schemas.openxmlformats.org/officeDocument/2006/relationships/oleObject" Target="../embeddings/oleObject4.bin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7" Type="http://schemas.openxmlformats.org/officeDocument/2006/relationships/image" Target="../media/image209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15.jpe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1.jpeg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5.jpeg"/><Relationship Id="rId4" Type="http://schemas.openxmlformats.org/officeDocument/2006/relationships/image" Target="../media/image24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3.jpeg"/><Relationship Id="rId4" Type="http://schemas.openxmlformats.org/officeDocument/2006/relationships/image" Target="../media/image25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2.jpeg"/><Relationship Id="rId5" Type="http://schemas.openxmlformats.org/officeDocument/2006/relationships/image" Target="../media/image261.jpeg"/><Relationship Id="rId4" Type="http://schemas.openxmlformats.org/officeDocument/2006/relationships/image" Target="../media/image26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5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0.wmf"/><Relationship Id="rId4" Type="http://schemas.openxmlformats.org/officeDocument/2006/relationships/image" Target="../media/image23.jpeg"/><Relationship Id="rId9" Type="http://schemas.openxmlformats.org/officeDocument/2006/relationships/oleObject" Target="../embeddings/oleObject7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4.jpeg"/><Relationship Id="rId5" Type="http://schemas.openxmlformats.org/officeDocument/2006/relationships/image" Target="../media/image273.jpeg"/><Relationship Id="rId4" Type="http://schemas.openxmlformats.org/officeDocument/2006/relationships/image" Target="../media/image27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TFnKFF8eYfs&amp;feature=related" TargetMode="External"/><Relationship Id="rId5" Type="http://schemas.openxmlformats.org/officeDocument/2006/relationships/image" Target="../media/image278.jpeg"/><Relationship Id="rId4" Type="http://schemas.openxmlformats.org/officeDocument/2006/relationships/image" Target="../media/image27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3.jpeg"/><Relationship Id="rId5" Type="http://schemas.openxmlformats.org/officeDocument/2006/relationships/image" Target="../media/image282.jpeg"/><Relationship Id="rId4" Type="http://schemas.openxmlformats.org/officeDocument/2006/relationships/image" Target="../media/image28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7.jpeg"/><Relationship Id="rId4" Type="http://schemas.openxmlformats.org/officeDocument/2006/relationships/image" Target="../media/image286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gif"/><Relationship Id="rId7" Type="http://schemas.openxmlformats.org/officeDocument/2006/relationships/image" Target="../media/image293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2.jpeg"/><Relationship Id="rId5" Type="http://schemas.openxmlformats.org/officeDocument/2006/relationships/image" Target="../media/image291.jpeg"/><Relationship Id="rId4" Type="http://schemas.openxmlformats.org/officeDocument/2006/relationships/image" Target="../media/image29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7.jpeg"/><Relationship Id="rId4" Type="http://schemas.openxmlformats.org/officeDocument/2006/relationships/image" Target="../media/image29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1.jpeg"/><Relationship Id="rId4" Type="http://schemas.openxmlformats.org/officeDocument/2006/relationships/image" Target="../media/image300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7.wmf"/><Relationship Id="rId4" Type="http://schemas.openxmlformats.org/officeDocument/2006/relationships/image" Target="../media/image29.jpeg"/><Relationship Id="rId9" Type="http://schemas.openxmlformats.org/officeDocument/2006/relationships/oleObject" Target="../embeddings/oleObject10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7" Type="http://schemas.openxmlformats.org/officeDocument/2006/relationships/image" Target="../media/image307.jpeg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6.jpeg"/><Relationship Id="rId5" Type="http://schemas.openxmlformats.org/officeDocument/2006/relationships/image" Target="../media/image305.jpeg"/><Relationship Id="rId4" Type="http://schemas.openxmlformats.org/officeDocument/2006/relationships/image" Target="../media/image30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1.jpeg"/><Relationship Id="rId4" Type="http://schemas.openxmlformats.org/officeDocument/2006/relationships/image" Target="../media/image31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eg"/><Relationship Id="rId7" Type="http://schemas.openxmlformats.org/officeDocument/2006/relationships/image" Target="../media/image317.jpeg"/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6.jpeg"/><Relationship Id="rId5" Type="http://schemas.openxmlformats.org/officeDocument/2006/relationships/image" Target="../media/image315.jpeg"/><Relationship Id="rId4" Type="http://schemas.openxmlformats.org/officeDocument/2006/relationships/image" Target="../media/image314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eg"/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1.jpeg"/><Relationship Id="rId4" Type="http://schemas.openxmlformats.org/officeDocument/2006/relationships/image" Target="../media/image320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eg"/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6.png"/><Relationship Id="rId5" Type="http://schemas.openxmlformats.org/officeDocument/2006/relationships/image" Target="../media/image325.jpeg"/><Relationship Id="rId4" Type="http://schemas.openxmlformats.org/officeDocument/2006/relationships/image" Target="../media/image32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jpeg"/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1.jpeg"/><Relationship Id="rId5" Type="http://schemas.openxmlformats.org/officeDocument/2006/relationships/image" Target="../media/image330.jpeg"/><Relationship Id="rId4" Type="http://schemas.openxmlformats.org/officeDocument/2006/relationships/image" Target="../media/image32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jpeg"/><Relationship Id="rId2" Type="http://schemas.openxmlformats.org/officeDocument/2006/relationships/image" Target="../media/image3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5.jpeg"/><Relationship Id="rId4" Type="http://schemas.openxmlformats.org/officeDocument/2006/relationships/image" Target="../media/image334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jpeg"/><Relationship Id="rId7" Type="http://schemas.openxmlformats.org/officeDocument/2006/relationships/image" Target="../media/image341.jpeg"/><Relationship Id="rId2" Type="http://schemas.openxmlformats.org/officeDocument/2006/relationships/image" Target="../media/image3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0.jpeg"/><Relationship Id="rId5" Type="http://schemas.openxmlformats.org/officeDocument/2006/relationships/image" Target="../media/image339.jpeg"/><Relationship Id="rId4" Type="http://schemas.openxmlformats.org/officeDocument/2006/relationships/image" Target="../media/image338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jpeg"/><Relationship Id="rId3" Type="http://schemas.openxmlformats.org/officeDocument/2006/relationships/image" Target="../media/image343.jpeg"/><Relationship Id="rId7" Type="http://schemas.openxmlformats.org/officeDocument/2006/relationships/image" Target="../media/image347.gif"/><Relationship Id="rId2" Type="http://schemas.openxmlformats.org/officeDocument/2006/relationships/image" Target="../media/image3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6.jpeg"/><Relationship Id="rId5" Type="http://schemas.openxmlformats.org/officeDocument/2006/relationships/image" Target="../media/image345.jpeg"/><Relationship Id="rId4" Type="http://schemas.openxmlformats.org/officeDocument/2006/relationships/image" Target="../media/image344.jpeg"/><Relationship Id="rId9" Type="http://schemas.openxmlformats.org/officeDocument/2006/relationships/image" Target="../media/image349.jpe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.gif"/><Relationship Id="rId3" Type="http://schemas.openxmlformats.org/officeDocument/2006/relationships/image" Target="../media/image351.jpeg"/><Relationship Id="rId7" Type="http://schemas.openxmlformats.org/officeDocument/2006/relationships/image" Target="../media/image355.gif"/><Relationship Id="rId2" Type="http://schemas.openxmlformats.org/officeDocument/2006/relationships/image" Target="../media/image3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4.jpeg"/><Relationship Id="rId5" Type="http://schemas.openxmlformats.org/officeDocument/2006/relationships/image" Target="../media/image353.jpeg"/><Relationship Id="rId4" Type="http://schemas.openxmlformats.org/officeDocument/2006/relationships/image" Target="../media/image3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bloximages.chicago2.vip.townnews.com/stardem.com/content/tncms/assets/v3/editorial/4/69/46991cba-6498-5616-a75f-3b210462a3cd/53ff415a76faa.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75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1242" y="1752600"/>
            <a:ext cx="5105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ENVIROTHON</a:t>
            </a:r>
            <a:br>
              <a:rPr lang="en-US" b="1" dirty="0" smtClean="0"/>
            </a:br>
            <a:r>
              <a:rPr lang="en-US" b="1" dirty="0" smtClean="0"/>
              <a:t>Wildlife ID</a:t>
            </a:r>
            <a:br>
              <a:rPr lang="en-US" b="1" dirty="0" smtClean="0"/>
            </a:br>
            <a:r>
              <a:rPr lang="en-US" sz="3600" b="1" dirty="0" smtClean="0"/>
              <a:t>C. Milton Wright HS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2600" y="4648200"/>
            <a:ext cx="3581400" cy="1752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Andy Adams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Susquehannock Wildlife Society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Loyola University MD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0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81000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American toad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Anaxyrus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americanus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572000" y="304800"/>
            <a:ext cx="4041775" cy="838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Fowler’s toad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>
                <a:solidFill>
                  <a:srgbClr val="FFC000"/>
                </a:solidFill>
              </a:rPr>
              <a:t>A</a:t>
            </a:r>
            <a:r>
              <a:rPr lang="en-US" sz="2000" i="1" dirty="0" err="1" smtClean="0">
                <a:solidFill>
                  <a:srgbClr val="FFC000"/>
                </a:solidFill>
              </a:rPr>
              <a:t>naxyrus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fowleri</a:t>
            </a:r>
            <a:r>
              <a:rPr lang="en-US" sz="2000" i="1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4" name="Picture 2" descr="https://encrypted-tbn2.gstatic.com/images?q=tbn:ANd9GcSPqgbIPBSRlmpxglxK-4LKb4eouUaqYRblNAa9JUd19W1gDEJs1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68581"/>
            <a:ext cx="3124200" cy="266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encrypted-tbn0.gstatic.com/images?q=tbn:ANd9GcS-wWNM-hyGGGv42eECQBbbAMASzqyl2JehmMMProMlMo3jmm3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" y="4212524"/>
            <a:ext cx="3352800" cy="223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encrypted-tbn3.gstatic.com/images?q=tbn:ANd9GcSkEPT2tnhgySZLFQ7ZeIxulFy8v3s15PUq8jT9Ed6qaL1PMLI8a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37477"/>
            <a:ext cx="3740726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encrypted-tbn3.gstatic.com/images?q=tbn:ANd9GcTn-Lw-lOC_ujSW064rTY-l5waWC0GG-GZN_xXi61Faool6sMWW7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4038601"/>
            <a:ext cx="2578985" cy="257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birdsofiowa.com/amphibians/frogs/bufonidae/bufo%20woodhousei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50611"/>
            <a:ext cx="3400425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817654"/>
              </p:ext>
            </p:extLst>
          </p:nvPr>
        </p:nvGraphicFramePr>
        <p:xfrm>
          <a:off x="48491" y="6383627"/>
          <a:ext cx="124618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name="Packager Shell Object" showAsIcon="1" r:id="rId8" imgW="1245960" imgH="440280" progId="Package">
                  <p:embed/>
                </p:oleObj>
              </mc:Choice>
              <mc:Fallback>
                <p:oleObj name="Packager Shell Object" showAsIcon="1" r:id="rId8" imgW="124596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491" y="6383627"/>
                        <a:ext cx="1246187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835540"/>
              </p:ext>
            </p:extLst>
          </p:nvPr>
        </p:nvGraphicFramePr>
        <p:xfrm>
          <a:off x="7882513" y="3598864"/>
          <a:ext cx="1165225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Packager Shell Object" showAsIcon="1" r:id="rId10" imgW="1164600" imgH="440280" progId="Package">
                  <p:embed/>
                </p:oleObj>
              </mc:Choice>
              <mc:Fallback>
                <p:oleObj name="Packager Shell Object" showAsIcon="1" r:id="rId10" imgW="116460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82513" y="3598864"/>
                        <a:ext cx="1165225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00466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243" y="-3463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Mammals – Carnivores - others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3291" y="830135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Raccoon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788" y="1005463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Black bear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8434" name="Picture 2" descr="http://callingcoyotes.com/wp-content/uploads/2013/02/373074_5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39" y="1295400"/>
            <a:ext cx="4167043" cy="332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boneclones.com/images/store-product/product-765-main-main-big-14150406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9170"/>
            <a:ext cx="2152361" cy="145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www.harpercollege.edu/ls-hs/bio/dept/guide/gallery/evidence/scat/original/Raccoon_Scat%283%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454395"/>
            <a:ext cx="2028825" cy="135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nyfalls.com/dev/wp-content/uploads/2013/04/raccoon-tracks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07" y="4343400"/>
            <a:ext cx="2634986" cy="10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://compassnews360.com/wp-content/uploads/2014/01/featured-black-bear-in-NC-620x3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82" y="1600200"/>
            <a:ext cx="4533900" cy="241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https://s-media-cache-ak0.pinimg.com/originals/b1/68/a8/b168a866afbc252d8598ff08ed50d5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79919" y="3236998"/>
            <a:ext cx="1224856" cy="265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https://www.nature-watch.com/images/products/large/806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722" y="5259723"/>
            <a:ext cx="2619375" cy="14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8" name="Picture 16" descr="http://www.bear.org/website/images/stories/images/NABC_bear_sign_800x600/scat_catkins_800x6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994" y="5179173"/>
            <a:ext cx="2103006" cy="157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215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81000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Eastern </a:t>
            </a:r>
            <a:r>
              <a:rPr lang="en-US" dirty="0" err="1">
                <a:solidFill>
                  <a:srgbClr val="FFC000"/>
                </a:solidFill>
              </a:rPr>
              <a:t>s</a:t>
            </a:r>
            <a:r>
              <a:rPr lang="en-US" dirty="0" err="1" smtClean="0">
                <a:solidFill>
                  <a:srgbClr val="FFC000"/>
                </a:solidFill>
              </a:rPr>
              <a:t>padefoot</a:t>
            </a:r>
            <a:r>
              <a:rPr lang="en-US" dirty="0" smtClean="0">
                <a:solidFill>
                  <a:srgbClr val="FFC000"/>
                </a:solidFill>
              </a:rPr>
              <a:t> toad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Scaphiopus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holbrookii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572000" y="304800"/>
            <a:ext cx="4041775" cy="838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Eastern narrow mouth toad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Gastrophryne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carolinensis</a:t>
            </a:r>
            <a:r>
              <a:rPr lang="en-US" sz="2000" i="1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4" name="Picture 2" descr="https://encrypted-tbn2.gstatic.com/images?q=tbn:ANd9GcQl6weelM-W23XksAhrMFEWS8tEDuxPwwotQi1IY0fzZL72Edm-K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7" y="1219200"/>
            <a:ext cx="4256314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encrypted-tbn2.gstatic.com/images?q=tbn:ANd9GcSXxGx_YRhmjknIMKZ40UP-cFXtSnmrKxrts3sjCIkyUK45boscV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92" y="3886198"/>
            <a:ext cx="3633643" cy="283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ncrypted-tbn0.gstatic.com/images?q=tbn:ANd9GcTUcwi1xQFLOFWlDa8BK7FnPjqwtQJktBkgmsou74KDcdKLtjo2w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80614"/>
            <a:ext cx="3629891" cy="241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encrypted-tbn2.gstatic.com/images?q=tbn:ANd9GcTCT5oXoLHVkqQ_8rHmucTFwliuvs624RPNOV7atYHiGQr2wY3z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38600"/>
            <a:ext cx="4218214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1972607"/>
              </p:ext>
            </p:extLst>
          </p:nvPr>
        </p:nvGraphicFramePr>
        <p:xfrm>
          <a:off x="0" y="6418263"/>
          <a:ext cx="139223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0" name="Packager Shell Object" showAsIcon="1" r:id="rId7" imgW="1392480" imgH="440280" progId="Package">
                  <p:embed/>
                </p:oleObj>
              </mc:Choice>
              <mc:Fallback>
                <p:oleObj name="Packager Shell Object" showAsIcon="1" r:id="rId7" imgW="139248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6418263"/>
                        <a:ext cx="1392237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076167"/>
              </p:ext>
            </p:extLst>
          </p:nvPr>
        </p:nvGraphicFramePr>
        <p:xfrm>
          <a:off x="7194839" y="6400800"/>
          <a:ext cx="1914525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1" name="Packager Shell Object" showAsIcon="1" r:id="rId9" imgW="1913760" imgH="440280" progId="Package">
                  <p:embed/>
                </p:oleObj>
              </mc:Choice>
              <mc:Fallback>
                <p:oleObj name="Packager Shell Object" showAsIcon="1" r:id="rId9" imgW="191376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94839" y="6400800"/>
                        <a:ext cx="1914525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3164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Amphibians - Salamanders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53340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Plethodontidae</a:t>
            </a:r>
            <a:r>
              <a:rPr lang="en-US" dirty="0" smtClean="0">
                <a:solidFill>
                  <a:srgbClr val="FFC000"/>
                </a:solidFill>
              </a:rPr>
              <a:t> (</a:t>
            </a:r>
            <a:r>
              <a:rPr lang="en-US" dirty="0" err="1" smtClean="0">
                <a:solidFill>
                  <a:srgbClr val="FFC000"/>
                </a:solidFill>
              </a:rPr>
              <a:t>lungless</a:t>
            </a:r>
            <a:r>
              <a:rPr lang="en-US" dirty="0" smtClean="0">
                <a:solidFill>
                  <a:srgbClr val="FFC000"/>
                </a:solidFill>
              </a:rPr>
              <a:t> salamanders)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Eastern </a:t>
            </a:r>
            <a:r>
              <a:rPr lang="en-US" dirty="0" err="1" smtClean="0">
                <a:solidFill>
                  <a:srgbClr val="FFC000"/>
                </a:solidFill>
              </a:rPr>
              <a:t>redback</a:t>
            </a:r>
            <a:r>
              <a:rPr lang="en-US" dirty="0" smtClean="0">
                <a:solidFill>
                  <a:srgbClr val="FFC000"/>
                </a:solidFill>
              </a:rPr>
              <a:t> salamander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Northern slimy salamander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Northern dusky salamander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Northern two-lined salamander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Long-tailed salamander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Northern red salamander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Four-toed salamander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54102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Ambystomatidae</a:t>
            </a:r>
            <a:r>
              <a:rPr lang="en-US" dirty="0" smtClean="0">
                <a:solidFill>
                  <a:srgbClr val="FFC000"/>
                </a:solidFill>
              </a:rPr>
              <a:t> (mole salamanders)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Spotted salamander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Marbled salamander</a:t>
            </a:r>
          </a:p>
          <a:p>
            <a:r>
              <a:rPr lang="en-US" dirty="0" err="1" smtClean="0">
                <a:solidFill>
                  <a:srgbClr val="FFC000"/>
                </a:solidFill>
              </a:rPr>
              <a:t>Salamandridae</a:t>
            </a:r>
            <a:r>
              <a:rPr lang="en-US" dirty="0" smtClean="0">
                <a:solidFill>
                  <a:srgbClr val="FFC000"/>
                </a:solidFill>
              </a:rPr>
              <a:t> (newts)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Eastern red-spotted newt</a:t>
            </a:r>
          </a:p>
        </p:txBody>
      </p:sp>
    </p:spTree>
    <p:extLst>
      <p:ext uri="{BB962C8B-B14F-4D97-AF65-F5344CB8AC3E}">
        <p14:creationId xmlns:p14="http://schemas.microsoft.com/office/powerpoint/2010/main" val="4014012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81000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Eastern </a:t>
            </a:r>
            <a:r>
              <a:rPr lang="en-US" dirty="0" err="1" smtClean="0">
                <a:solidFill>
                  <a:srgbClr val="FFC000"/>
                </a:solidFill>
              </a:rPr>
              <a:t>redback</a:t>
            </a:r>
            <a:r>
              <a:rPr lang="en-US" dirty="0" smtClean="0">
                <a:solidFill>
                  <a:srgbClr val="FFC000"/>
                </a:solidFill>
              </a:rPr>
              <a:t> salamander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Plethodon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cinereus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572000" y="304800"/>
            <a:ext cx="4041775" cy="838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Northern slimy salamander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Plethodon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glutinosus</a:t>
            </a:r>
            <a:r>
              <a:rPr lang="en-US" sz="2000" i="1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4" name="Picture 2" descr="https://encrypted-tbn3.gstatic.com/images?q=tbn:ANd9GcQP_-okcAKhDFY33S20hA-U4A5ZD-K7n4wQdoZdC_g-QAufDZp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4" y="1636544"/>
            <a:ext cx="3886201" cy="260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encrypted-tbn2.gstatic.com/images?q=tbn:ANd9GcQoVc5naqLRTQoxMUOCH6rEUmxYoOqqg1uqh1dKrqvoJPoNnZP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81" y="4282580"/>
            <a:ext cx="3491346" cy="23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encrypted-tbn2.gstatic.com/images?q=tbn:ANd9GcQnQJnjUhjHjkbpjAAeREhfYIKLnb0jy8l2anbSmcV2WV5pjdG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74" y="1447800"/>
            <a:ext cx="4211567" cy="258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caudata.org/forum/attachments/f1173-advanced-newt-salamander-topics/f30-species-genus-family-discussions/f42-plethodontids-lungless-salamanders-bolitoglossa-eurycea-plethodon-etc/1469d1192294501-plethodon-glutinosus-eggs-glut_w_eggs-edi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94" y="4118005"/>
            <a:ext cx="3865526" cy="266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695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81000" y="152400"/>
            <a:ext cx="4040188" cy="990600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Northern two-lined salamander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>
                <a:solidFill>
                  <a:srgbClr val="FFC000"/>
                </a:solidFill>
              </a:rPr>
              <a:t>E</a:t>
            </a:r>
            <a:r>
              <a:rPr lang="en-US" sz="2000" i="1" dirty="0" err="1" smtClean="0">
                <a:solidFill>
                  <a:srgbClr val="FFC000"/>
                </a:solidFill>
              </a:rPr>
              <a:t>urycea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bislineata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572000" y="304800"/>
            <a:ext cx="4041775" cy="838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Long-tailed salamander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Eurycea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longicauda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4" name="Picture 2" descr="https://encrypted-tbn0.gstatic.com/images?q=tbn:ANd9GcQ-QM6VH9lydIOMQj9qPqO88s3KQV_dd85welHRPfq2ZapeSZWhl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29" y="1403210"/>
            <a:ext cx="4372911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encrypted-tbn3.gstatic.com/images?q=tbn:ANd9GcS95VETiafA8AQwA5GDoMtqzF6co7NjxZkM7ialgGQWMSoJnGbbx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1645227"/>
            <a:ext cx="4252207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herpsofnc.org/herps_of_NC/salamanders/Eurcir/Eurycea%20cirrigera%20with%20eggs%20-%20P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4" y="4079520"/>
            <a:ext cx="3581400" cy="268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missourinaturalist.com/img/s3/v42/p615950665-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402" y="4505977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488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81000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Four-toed salamander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Hemidactylum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scutatum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572000" y="304800"/>
            <a:ext cx="4041775" cy="838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Northern dusky salamander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Desmognathus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fuscus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9218" name="Picture 2" descr="http://www.ohio.edu/People/brune/ohio-11/fourtoed_08apr11_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4114800" cy="274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m5.i.pbase.com/u9/eddie_sanchez/upload/1832475.FourToed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4181475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virginiaherpetologicalsociety.com/amphibians/salamanders/northern-dusky-salamander/Northern%20Dusky%20Salamander%20%28Desmognathus%20fuscus%20fuscus%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60716"/>
            <a:ext cx="4191000" cy="261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ww.montegraphia.com/wp-content/uploads/2010/08/NorthernDuskySalamanderDesmognathusfuscus04.27.201010.49.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70958"/>
            <a:ext cx="3238500" cy="276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166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81000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Spotted salamander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Ambystoma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maculatum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572000" y="304800"/>
            <a:ext cx="4041775" cy="838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Marbled salamander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Ambystoma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opacum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4" name="Picture 2" descr="https://encrypted-tbn3.gstatic.com/images?q=tbn:ANd9GcSyYFD9V-NsEmQaL0BD4d1mBx83Zn1s_KULz9HN6mb5Y8VFv7x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17" y="1444336"/>
            <a:ext cx="399792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encrypted-tbn1.gstatic.com/images?q=tbn:ANd9GcQpLJG6Z8OZ-aS8gGcTVS8v_wnnV-8fznU0SV7OyWNhAEs4s61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250" y="1313274"/>
            <a:ext cx="438541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vernalpool.org/images/105-2YS-eg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17" y="4048952"/>
            <a:ext cx="3759556" cy="250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virginiaherpetologicalsociety.com/amphibians/salamanders/marbled-salamander/Ambystoma%20opacum%20male%20and%20female%20Pittsylvania%20C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359" y="4285074"/>
            <a:ext cx="3757192" cy="249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397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648200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Eastern red-spotted newt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Notopthalamus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viridescens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547255" y="152400"/>
            <a:ext cx="4040188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C000"/>
                </a:solidFill>
              </a:rPr>
              <a:t>Northern red salamander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Eurycea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bislineata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11266" name="Picture 2" descr="http://www.outdooralabama.com/sites/default/files/watchable-wildlife/images/Northern%20Red%20Salaman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162424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dfw.wa.gov/ais/graphics/species_images/pseudotriton_ruber_rub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4018232"/>
            <a:ext cx="3505200" cy="264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encrypted-tbn3.gstatic.com/images?q=tbn:ANd9GcSU5GrwjqEFZLQu-cktc7JIbhQ447eKDjhT7c9VYcUTfflbcFG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671" y="4018232"/>
            <a:ext cx="4000789" cy="269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upload.wikimedia.org/wikipedia/commons/0/02/Redspotted_new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514" y="1213556"/>
            <a:ext cx="4261395" cy="275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524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Reptiles - Turtles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Chelydridae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Snapping turtle</a:t>
            </a:r>
          </a:p>
          <a:p>
            <a:r>
              <a:rPr lang="en-US" dirty="0" err="1" smtClean="0">
                <a:solidFill>
                  <a:srgbClr val="FFC000"/>
                </a:solidFill>
              </a:rPr>
              <a:t>Kinosternidae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Eastern mud turtle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Eastern musk turtle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Emydidae</a:t>
            </a:r>
            <a:endParaRPr lang="en-US" dirty="0" smtClean="0">
              <a:solidFill>
                <a:srgbClr val="FFC000"/>
              </a:solidFill>
            </a:endParaRP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Red-eared slider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Eastern painted turtle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Northern redbelly turtle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Spotted turtle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Wood turtle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Eastern box turtle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Northern diamondback terrapin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284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648200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Eastern musk turtle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Sternotherus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odoratus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547255" y="152400"/>
            <a:ext cx="4040188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C000"/>
                </a:solidFill>
              </a:rPr>
              <a:t>Eastern mud turtle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Kinosternon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subrubrum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4" name="Picture 2" descr="https://encrypted-tbn2.gstatic.com/images?q=tbn:ANd9GcS9KGP0RccopiMVduLJcHXEP6Xu0Xd9FmXLEgPDyqtQYNpDEv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5" y="1371600"/>
            <a:ext cx="3463950" cy="259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encrypted-tbn1.gstatic.com/images?q=tbn:ANd9GcRuTdMqBiTE1bisCp9Y3tm3WoRtNkX7WyzwahphOX39Zk7CQKVsu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74" y="4168491"/>
            <a:ext cx="3585512" cy="246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encrypted-tbn2.gstatic.com/images?q=tbn:ANd9GcQZxKZGMJNyAsWe-MIQesVY2weo8c3aCxgmauPz6PGD6sGNi4tZB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3833921"/>
            <a:ext cx="4342471" cy="288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encrypted-tbn2.gstatic.com/images?q=tbn:ANd9GcSjt5-CXy3u6gWsFmc13tOajsA3lm9qVE7phTxAGxs0_irQGOu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55" y="1283455"/>
            <a:ext cx="3870757" cy="243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32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Wildlife Identification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Ultimately comes with experience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It’s really hard to keep a constant running catalogue of each and every species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Use shortcuts where possible – narrow down certain characteristics to perhaps the family group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Start to pick out and focus on specific traits that sets that critter apart from others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Begin to recognize the “GISS” of that species (general impression of size and shape)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Let your field guides do the rest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Studystudystudy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8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 txBox="1">
            <a:spLocks/>
          </p:cNvSpPr>
          <p:nvPr/>
        </p:nvSpPr>
        <p:spPr>
          <a:xfrm>
            <a:off x="547255" y="152400"/>
            <a:ext cx="4040188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C000"/>
                </a:solidFill>
              </a:rPr>
              <a:t>Snapping turtle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Chelydra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serpentina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6" name="Text Placeholder 8"/>
          <p:cNvSpPr>
            <a:spLocks noGrp="1"/>
          </p:cNvSpPr>
          <p:nvPr>
            <p:ph type="body" idx="1"/>
          </p:nvPr>
        </p:nvSpPr>
        <p:spPr>
          <a:xfrm>
            <a:off x="4648200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Eastern painted turtle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Chrysemys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picta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pic>
        <p:nvPicPr>
          <p:cNvPr id="4" name="Picture 4" descr="http://www.michigan.gov/images/snapping_turtle_102937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5" y="1279148"/>
            <a:ext cx="4156364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sphotos-b.xx.fbcdn.net/hphotos-ash3/25228_529942629320_3645783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4" y="4174748"/>
            <a:ext cx="3415145" cy="256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ncrypted-tbn0.gstatic.com/images?q=tbn:ANd9GcS-usYriNfBayuLYxYBKEIGCXSoVDB9mBFgHReVyIb3lm1um1M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79148"/>
            <a:ext cx="4165556" cy="261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upload.wikimedia.org/wikipedia/commons/8/81/B1_Eastern_painted_turtle_undersi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74748"/>
            <a:ext cx="3794191" cy="256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71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648200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Northern red-bellied </a:t>
            </a:r>
            <a:r>
              <a:rPr lang="en-US" dirty="0" err="1" smtClean="0">
                <a:solidFill>
                  <a:srgbClr val="FFC000"/>
                </a:solidFill>
              </a:rPr>
              <a:t>cooter</a:t>
            </a:r>
            <a:endParaRPr lang="en-US" dirty="0" smtClean="0">
              <a:solidFill>
                <a:srgbClr val="FFC0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Pseudemys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rubriventris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547255" y="152400"/>
            <a:ext cx="4040188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C000"/>
                </a:solidFill>
              </a:rPr>
              <a:t>Red-eared slider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Trachemys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scripta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elegans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4" name="Picture 2" descr="http://www.mass.gov/dfwele/dfw/nhesp/images/red_bellied_coo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210" y="1310440"/>
            <a:ext cx="3928156" cy="302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encrypted-tbn3.gstatic.com/images?q=tbn:ANd9GcSOX1M6va9qs1XS4Fg7yCNsCs3U8u4jBElPsah54SCjTfJrr-j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37161" y="3937319"/>
            <a:ext cx="2395087" cy="319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encrypted-tbn1.gstatic.com/images?q=tbn:ANd9GcQQuT9ja5TCy2c9bWVeJP8CxzDz80bv9ITBcdx0s4ftSYUgZ9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6" y="1310441"/>
            <a:ext cx="4466864" cy="333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encrypted-tbn2.gstatic.com/images?q=tbn:ANd9GcTB9zLkrZurf61GfPlx4tpokoQ-np_BGwV82aBf9Fu6rcutTLy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68" y="4330756"/>
            <a:ext cx="3048000" cy="228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564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648200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Wood turtle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Glyptemys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insculpta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547255" y="152400"/>
            <a:ext cx="4040188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C000"/>
                </a:solidFill>
              </a:rPr>
              <a:t>Spotted turtle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Clemmys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guttata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4" name="Picture 2" descr="https://encrypted-tbn3.gstatic.com/images?q=tbn:ANd9GcSWBkJo2ac7uBGToXXOjn1gk47Bqw8uAj0ZpW1iarXEKZBtUKz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3886200" cy="296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encrypted-tbn1.gstatic.com/images?q=tbn:ANd9GcR3Kxhpi1aJdwtfTazIQrs8kcpw86_V6KGDWWcybK-xhvhEK0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67347"/>
            <a:ext cx="2819400" cy="269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encrypted-tbn2.gstatic.com/images?q=tbn:ANd9GcSQ-yceGPrU85d5C9KYolUN4i8KjbJopHDkV7TKCPmBy1VePp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417035"/>
            <a:ext cx="3345908" cy="234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encrypted-tbn1.gstatic.com/images?q=tbn:ANd9GcRjojtrKpf3NTAIeWMCBRp9HxlUnvdIBCAVDmCv1msKnBkUe5nbO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443" y="1216481"/>
            <a:ext cx="4020286" cy="312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182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87443" y="152400"/>
            <a:ext cx="4040188" cy="990600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Northern </a:t>
            </a:r>
            <a:r>
              <a:rPr lang="en-US" dirty="0">
                <a:solidFill>
                  <a:srgbClr val="FFC000"/>
                </a:solidFill>
              </a:rPr>
              <a:t>d</a:t>
            </a:r>
            <a:r>
              <a:rPr lang="en-US" dirty="0" smtClean="0">
                <a:solidFill>
                  <a:srgbClr val="FFC000"/>
                </a:solidFill>
              </a:rPr>
              <a:t>iamondback terrapin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Malaclemys</a:t>
            </a:r>
            <a:r>
              <a:rPr lang="en-US" sz="2000" i="1" dirty="0" smtClean="0">
                <a:solidFill>
                  <a:srgbClr val="FFC000"/>
                </a:solidFill>
              </a:rPr>
              <a:t> terrapin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547255" y="152400"/>
            <a:ext cx="4040188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C000"/>
                </a:solidFill>
              </a:rPr>
              <a:t>Eastern box turtle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Terrapene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carolina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4" name="Picture 2" descr="https://encrypted-tbn1.gstatic.com/images?q=tbn:ANd9GcRbTXZh6avOTNqDkcpKGDC11J_mbmwu5Wp-SKNeHHarCWALHt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371600"/>
            <a:ext cx="412229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encrypted-tbn3.gstatic.com/images?q=tbn:ANd9GcQsOlOgNLIYeQxcCKRo_eab7BeNAZM0EyPfjMxJ7qOQlS1ZAE8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75442"/>
            <a:ext cx="3352800" cy="250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encrypted-tbn0.gstatic.com/images?q=tbn:ANd9GcRU3uopDnZPTZu5-b2GkERKEjaL5kmhacMhHDiHL2iLWubvBgL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4393152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encrypted-tbn0.gstatic.com/images?q=tbn:ANd9GcR6aOb4JXm4HO_abPEOHPmX6HlWS7FQBAPpHAO7QTw_BUUpCJtx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4114800"/>
            <a:ext cx="4149889" cy="255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239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Reptiles - Lizards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C000"/>
                </a:solidFill>
              </a:rPr>
              <a:t>Scincidae</a:t>
            </a:r>
            <a:r>
              <a:rPr lang="en-US" dirty="0" smtClean="0">
                <a:solidFill>
                  <a:srgbClr val="FFC000"/>
                </a:solidFill>
              </a:rPr>
              <a:t> (skinks)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Five-lined skink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Broadhead skink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C000"/>
                </a:solidFill>
              </a:rPr>
              <a:t>Phrynosomatidae</a:t>
            </a:r>
            <a:r>
              <a:rPr lang="en-US" dirty="0" smtClean="0">
                <a:solidFill>
                  <a:srgbClr val="FFC000"/>
                </a:solidFill>
              </a:rPr>
              <a:t> (spiny lizards)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Eastern fence lizard</a:t>
            </a:r>
          </a:p>
          <a:p>
            <a:r>
              <a:rPr lang="en-US" dirty="0" err="1" smtClean="0">
                <a:solidFill>
                  <a:srgbClr val="FFC000"/>
                </a:solidFill>
              </a:rPr>
              <a:t>Teiidae</a:t>
            </a:r>
            <a:r>
              <a:rPr lang="en-US" dirty="0" smtClean="0">
                <a:solidFill>
                  <a:srgbClr val="FFC000"/>
                </a:solidFill>
              </a:rPr>
              <a:t> (whip-tails)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Six-lined racerunner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674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87443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solidFill>
                  <a:srgbClr val="FFC000"/>
                </a:solidFill>
              </a:rPr>
              <a:t>Broadhead</a:t>
            </a:r>
            <a:r>
              <a:rPr lang="en-US" dirty="0" smtClean="0">
                <a:solidFill>
                  <a:srgbClr val="FFC000"/>
                </a:solidFill>
              </a:rPr>
              <a:t> skink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Plestiodon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laticeps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547255" y="152400"/>
            <a:ext cx="4040188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C000"/>
                </a:solidFill>
              </a:rPr>
              <a:t>Five-lined skink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Plestiodon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fasciatus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4" name="Picture 2" descr="https://encrypted-tbn1.gstatic.com/images?q=tbn:ANd9GcTO9ZOuOzjW-6emk7IgSRP93tc2n2LpDKV7vvbM_i3-3aKSRC3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73" y="4419600"/>
            <a:ext cx="4065988" cy="219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encrypted-tbn3.gstatic.com/images?q=tbn:ANd9GcSgP6NfgQxzWp5uoa59cID87Z6sexKCCtyJ_HEdid4HbjTH-Xlyn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505925"/>
            <a:ext cx="4160823" cy="253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encrypted-tbn0.gstatic.com/images?q=tbn:ANd9GcQlkPTFf9wvbqjPxIM1nOTk7BGd2Olqv32fDtpVcV0sGCMXwee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443" y="1295400"/>
            <a:ext cx="450668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encrypted-tbn3.gstatic.com/images?q=tbn:ANd9GcTIjy4q_iSJNpFppsIbtujNugrBZIswI7C1ERY3LQkOHMBEfg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734" y="4253345"/>
            <a:ext cx="4437847" cy="241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29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http://www.virginiaherpetologicalsociety.com/reptiles/lizards/broad-head-skink/laticeps-vs-fasciat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122"/>
            <a:ext cx="5410200" cy="668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10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60218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Six-lined racerunner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Aspidoscelis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sexlineatus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4800600" y="152400"/>
            <a:ext cx="4040188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C000"/>
                </a:solidFill>
              </a:rPr>
              <a:t>Eastern fence lizard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Sceloporus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undulatus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4" name="Picture 4" descr="https://encrypted-tbn0.gstatic.com/images?q=tbn:ANd9GcSjBlEe90ebxK8AMopts4u0c83K0uJG_7C0b9skGVI4ntwZA7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8" y="1295400"/>
            <a:ext cx="3754582" cy="31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ncrypted-tbn3.gstatic.com/images?q=tbn:ANd9GcTW797GIPXJx9ESyNfS0XaEnkNVXvJ4fOP5prw2S9iIj43iBsXrJ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339507"/>
            <a:ext cx="3449782" cy="238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encrypted-tbn3.gstatic.com/images?q=tbn:ANd9GcSD9RkifnoByQCUBpy6plmaNEcjvphRi8cYp2ZkoWkD4BOizB1tv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097" y="1447800"/>
            <a:ext cx="4911391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encrypted-tbn1.gstatic.com/images?q=tbn:ANd9GcSe9D9BQcYyH8j-FsTX1X873FCoODFLQtdO4XxHQfoTonNhHpp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18" y="4066310"/>
            <a:ext cx="3895347" cy="262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57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Snake Families of MD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054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Colubridae</a:t>
            </a:r>
            <a:endParaRPr lang="en-US" dirty="0" smtClean="0">
              <a:solidFill>
                <a:srgbClr val="FFC000"/>
              </a:solidFill>
            </a:endParaRP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Northern water snake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Eastern garter snake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Eastern ribbon snake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Queen snake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Eastern milk snake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Eastern </a:t>
            </a:r>
            <a:r>
              <a:rPr lang="en-US" dirty="0" err="1" smtClean="0">
                <a:solidFill>
                  <a:srgbClr val="FFC000"/>
                </a:solidFill>
              </a:rPr>
              <a:t>kingsnake</a:t>
            </a:r>
            <a:endParaRPr lang="en-US" dirty="0" smtClean="0">
              <a:solidFill>
                <a:srgbClr val="FFC000"/>
              </a:solidFill>
            </a:endParaRPr>
          </a:p>
          <a:p>
            <a:pPr lvl="1"/>
            <a:r>
              <a:rPr lang="en-US" smtClean="0">
                <a:solidFill>
                  <a:srgbClr val="FFC000"/>
                </a:solidFill>
              </a:rPr>
              <a:t>Eastern </a:t>
            </a:r>
            <a:r>
              <a:rPr lang="en-US" dirty="0" smtClean="0">
                <a:solidFill>
                  <a:srgbClr val="FFC000"/>
                </a:solidFill>
              </a:rPr>
              <a:t>hognose snake</a:t>
            </a:r>
          </a:p>
          <a:p>
            <a:pPr lvl="1"/>
            <a:r>
              <a:rPr lang="en-US" smtClean="0">
                <a:solidFill>
                  <a:srgbClr val="FFC000"/>
                </a:solidFill>
              </a:rPr>
              <a:t>Eastern </a:t>
            </a:r>
            <a:r>
              <a:rPr lang="en-US" dirty="0" smtClean="0">
                <a:solidFill>
                  <a:srgbClr val="FFC000"/>
                </a:solidFill>
              </a:rPr>
              <a:t>rat snake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Northern black racer 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029200"/>
          </a:xfrm>
        </p:spPr>
        <p:txBody>
          <a:bodyPr>
            <a:normAutofit/>
          </a:bodyPr>
          <a:lstStyle/>
          <a:p>
            <a:pPr lvl="1"/>
            <a:r>
              <a:rPr lang="en-US" dirty="0" smtClean="0">
                <a:solidFill>
                  <a:srgbClr val="FFC000"/>
                </a:solidFill>
              </a:rPr>
              <a:t>Rough green snake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Northern </a:t>
            </a:r>
            <a:r>
              <a:rPr lang="en-US" dirty="0" err="1" smtClean="0">
                <a:solidFill>
                  <a:srgbClr val="FFC000"/>
                </a:solidFill>
              </a:rPr>
              <a:t>ringneck</a:t>
            </a:r>
            <a:r>
              <a:rPr lang="en-US" dirty="0" smtClean="0">
                <a:solidFill>
                  <a:srgbClr val="FFC000"/>
                </a:solidFill>
              </a:rPr>
              <a:t> snake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Northern brown snake</a:t>
            </a:r>
          </a:p>
          <a:p>
            <a:pPr lvl="1"/>
            <a:r>
              <a:rPr lang="en-US" dirty="0" err="1" smtClean="0">
                <a:solidFill>
                  <a:srgbClr val="FFC000"/>
                </a:solidFill>
              </a:rPr>
              <a:t>Redbellied</a:t>
            </a:r>
            <a:r>
              <a:rPr lang="en-US" dirty="0" smtClean="0">
                <a:solidFill>
                  <a:srgbClr val="FFC000"/>
                </a:solidFill>
              </a:rPr>
              <a:t> snake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Eastern worm snake</a:t>
            </a:r>
          </a:p>
          <a:p>
            <a:pPr lvl="1"/>
            <a:endParaRPr lang="en-US" dirty="0">
              <a:solidFill>
                <a:srgbClr val="FFC000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FFC000"/>
              </a:solidFill>
            </a:endParaRPr>
          </a:p>
          <a:p>
            <a:r>
              <a:rPr lang="en-US" dirty="0" err="1" smtClean="0">
                <a:solidFill>
                  <a:srgbClr val="FFC000"/>
                </a:solidFill>
              </a:rPr>
              <a:t>Crotalidae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Northern copperhead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Timber rattlesnake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98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87443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Eastern ribbon snake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Thamnophis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sauritis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547255" y="152400"/>
            <a:ext cx="4040188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C000"/>
                </a:solidFill>
              </a:rPr>
              <a:t>Eastern garter snake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Thamnophis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sirtalis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4" name="Picture 2" descr="https://encrypted-tbn2.gstatic.com/images?q=tbn:ANd9GcSRRZRuXbd2uRRMqD4_IO5F2eht_TQbGKrPGj8jsFnlXc1ok0v0W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41701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encrypted-tbn3.gstatic.com/images?q=tbn:ANd9GcQ42Je3OvaT8fyhvtR9VppXmvjD7vSpwwtqIqzx6rgnjoy-CBG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1000"/>
            <a:ext cx="4132506" cy="259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encrypted-tbn3.gstatic.com/images?q=tbn:ANd9GcQvCbruwgJ7-w3lhtg-8XkO24dH8qUjBEij3WqxR-5BxfbrC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6" y="1230446"/>
            <a:ext cx="4232564" cy="318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encrypted-tbn0.gstatic.com/images?q=tbn:ANd9GcRDFFfroJrklpfvIg-5n_Br9zByc1UebimiPIZ5-qW6Dju5sFC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262" y="4724400"/>
            <a:ext cx="450153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130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Wildlife Identification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Amphibians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Frogs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Salamanders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Reptiles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Turtles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Lizards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Snakes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Birds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Shorebirds and wading birds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Ducks and geese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Raptors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Songbirds 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Woodpeckers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Sparrows, finches, etc.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Mammals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Marsupials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Insectivores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Bats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Lagomorphs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Rodents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Hooved mammals (</a:t>
            </a:r>
            <a:r>
              <a:rPr lang="en-US" dirty="0" err="1" smtClean="0">
                <a:solidFill>
                  <a:srgbClr val="FFFF00"/>
                </a:solidFill>
              </a:rPr>
              <a:t>artiodactylids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Carnivores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Canines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Felines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Weasels (mustelids)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Others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236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http://photos.midwestherping.com/var/albums/Semi-Aquatic/nwsbelly.JPG?m=12713979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03" y="5339836"/>
            <a:ext cx="2711835" cy="151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87443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Queen snake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>
                <a:solidFill>
                  <a:srgbClr val="FFC000"/>
                </a:solidFill>
              </a:rPr>
              <a:t>R</a:t>
            </a:r>
            <a:r>
              <a:rPr lang="en-US" sz="2000" i="1" dirty="0" smtClean="0">
                <a:solidFill>
                  <a:srgbClr val="FFC000"/>
                </a:solidFill>
              </a:rPr>
              <a:t>egina </a:t>
            </a:r>
            <a:r>
              <a:rPr lang="en-US" sz="2000" i="1" dirty="0" err="1" smtClean="0">
                <a:solidFill>
                  <a:srgbClr val="FFC000"/>
                </a:solidFill>
              </a:rPr>
              <a:t>septemvittata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547255" y="152400"/>
            <a:ext cx="4040188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C000"/>
                </a:solidFill>
              </a:rPr>
              <a:t>Northern water snake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Nerodia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sipedon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4" name="Picture 2" descr="https://encrypted-tbn1.gstatic.com/images?q=tbn:ANd9GcQ0ZypUMZaXqQ54pUazvKljZC4JCnYnG34miGczpdDcf3GKxLQJL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63" y="1333991"/>
            <a:ext cx="4368080" cy="3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encrypted-tbn0.gstatic.com/images?q=tbn:ANd9GcRd3O7ohnE-AvMr01uT4dftfYjiQK8Egx5FmJ3uVRXLub0PnwpE_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55" y="4597674"/>
            <a:ext cx="2941798" cy="17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c2.staticflickr.com/8/7249/7658117480_054fa6d856_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91" y="1462730"/>
            <a:ext cx="4104918" cy="288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upload.wikimedia.org/wikipedia/commons/thumb/d/de/Regina_septemvittataPCCA20060513-3679B.jpg/220px-Regina_septemvittataPCCA20060513-3679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69428"/>
            <a:ext cx="3352800" cy="227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920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87443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Eastern </a:t>
            </a:r>
            <a:r>
              <a:rPr lang="en-US" dirty="0" err="1" smtClean="0">
                <a:solidFill>
                  <a:srgbClr val="FFC000"/>
                </a:solidFill>
              </a:rPr>
              <a:t>kingsnake</a:t>
            </a:r>
            <a:endParaRPr lang="en-US" dirty="0" smtClean="0">
              <a:solidFill>
                <a:srgbClr val="FFC0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Lampropeltis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getula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547255" y="152400"/>
            <a:ext cx="4040188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C000"/>
                </a:solidFill>
              </a:rPr>
              <a:t>Eastern milk snake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Lampropeltis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triangulum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4" name="Picture 6" descr="https://encrypted-tbn2.gstatic.com/images?q=tbn:ANd9GcRZd2mD70FfFafOH_v1s-gC6XXDa6vq-ln_oMchTXscssQIkQRBB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5" y="1143000"/>
            <a:ext cx="4038600" cy="366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encrypted-tbn0.gstatic.com/images?q=tbn:ANd9GcTWR3zKml-e0mTUCXdazd6MWDhWprYHcui90QumyTp2oK8EU5k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4" y="4717110"/>
            <a:ext cx="2581204" cy="172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www.teamreptile.com/images/milksnake_bell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4756545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encrypted-tbn1.gstatic.com/images?q=tbn:ANd9GcQm4Kx6ibyddEYoRC8CxO-qP_3C3epNkuMaTy_mAUMnfLa7N4n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77636"/>
            <a:ext cx="4373820" cy="293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encrypted-tbn2.gstatic.com/images?q=tbn:ANd9GcREk7VEXTJQcVuWBa4zKU4dmLmHsuJPOfI3JBgcHQ1P2c-TvLW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559" y="4286335"/>
            <a:ext cx="3591502" cy="244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951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87443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Northern black racer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Coluber</a:t>
            </a:r>
            <a:r>
              <a:rPr lang="en-US" sz="2000" i="1" dirty="0" smtClean="0">
                <a:solidFill>
                  <a:srgbClr val="FFC000"/>
                </a:solidFill>
              </a:rPr>
              <a:t> constrictor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547255" y="152400"/>
            <a:ext cx="4040188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C000"/>
                </a:solidFill>
              </a:rPr>
              <a:t>Eastern rat snake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Pantherophis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allegheniensis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6" name="Picture 6" descr="https://encrypted-tbn0.gstatic.com/images?q=tbn:ANd9GcSou4Lv-5x0nS8Le_8HZrLAwNQIcMf7L2CCnTK9ONnfVLvVv-W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0"/>
            <a:ext cx="3200400" cy="257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srelherp.uga.edu/snakes/pics/elaob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199"/>
            <a:ext cx="4038600" cy="303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hiteblaze.net/forum/vbg/files/3/7/7/1/imgp01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992346"/>
            <a:ext cx="1988983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encrypted-tbn3.gstatic.com/images?q=tbn:ANd9GcRo5NDzqUFK80ShbK6ixd89fCqAiWtZmrEmLJ89nYGhfgE3NBPRR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291" y="4191000"/>
            <a:ext cx="3884244" cy="230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esf.edu/ecenter/eis/images/snakes/nblackrac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26" y="1143000"/>
            <a:ext cx="4339509" cy="310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804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 txBox="1">
            <a:spLocks/>
          </p:cNvSpPr>
          <p:nvPr/>
        </p:nvSpPr>
        <p:spPr>
          <a:xfrm>
            <a:off x="547255" y="0"/>
            <a:ext cx="4040188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C000"/>
                </a:solidFill>
              </a:rPr>
              <a:t>Eastern hognose snake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Heterodon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platirhinos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4" name="Picture 4" descr="https://encrypted-tbn2.gstatic.com/images?q=tbn:ANd9GcRhqa1WpEIyN2SbZKxS-PQkte3yTttyUQ0GBgTTFnQdUu8MZuM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96626"/>
            <a:ext cx="2251924" cy="192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upload.wikimedia.org/wikipedia/commons/1/14/Eastern_Hognose_Sna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3025837" cy="246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ivycreekfoundation.org/im/florafauna/hognosesnake1_350x2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43"/>
            <a:ext cx="333375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www.buckeyeherps.com/images/Hognose%20Snake/images/hog_2may06_1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731" y="4724400"/>
            <a:ext cx="2973424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815249" y="53627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Eastern worm snake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Carphophus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amoenus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pic>
        <p:nvPicPr>
          <p:cNvPr id="10" name="Picture 2" descr="https://encrypted-tbn2.gstatic.com/images?q=tbn:ANd9GcSJyhhoHR--Z0PuNET3TQ5f1-4TwjL1eMR4lfbehX9xif7yrUJ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291" y="3765993"/>
            <a:ext cx="3389024" cy="237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encrypted-tbn2.gstatic.com/images?q=tbn:ANd9GcQbds5pobdJA0dPkvjiFShzFlJr0zufqQ2SW5uUKEW7-N93H8_wu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1" y="1156855"/>
            <a:ext cx="3854163" cy="24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422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87443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Northern </a:t>
            </a:r>
            <a:r>
              <a:rPr lang="en-US" dirty="0" err="1" smtClean="0">
                <a:solidFill>
                  <a:srgbClr val="FFC000"/>
                </a:solidFill>
              </a:rPr>
              <a:t>ringneck</a:t>
            </a:r>
            <a:r>
              <a:rPr lang="en-US" dirty="0" smtClean="0">
                <a:solidFill>
                  <a:srgbClr val="FFC000"/>
                </a:solidFill>
              </a:rPr>
              <a:t> snake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Diadophis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punctatus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edwardsii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547255" y="152400"/>
            <a:ext cx="4040188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C000"/>
                </a:solidFill>
              </a:rPr>
              <a:t>Rough green snake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Opheodrys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aestivus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4" name="Picture 6" descr="https://encrypted-tbn3.gstatic.com/images?q=tbn:ANd9GcSwZ4Xc0UmScIhGenZgm3P-rB71CSscLsEbvTSMWfd0YsilWhD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4" y="4397988"/>
            <a:ext cx="3110345" cy="232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thies-times.com/serpentryan/lifelist/Snakes/RoughGreenSnake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42" y="1143000"/>
            <a:ext cx="4424001" cy="331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encrypted-tbn1.gstatic.com/images?q=tbn:ANd9GcTR0TOA1UNF2soCLvXNHKoOfmq1adhsvmiMZ5dozS0TwZrE6N7oZ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581" y="1240743"/>
            <a:ext cx="3442856" cy="322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encrypted-tbn2.gstatic.com/images?q=tbn:ANd9GcQFfy3Xfn_L1eLmBgCQewvhC4jXX69MRBeVj0D-LZXrMBzQNZJ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581" y="4505299"/>
            <a:ext cx="3565957" cy="222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496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87443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solidFill>
                  <a:srgbClr val="FFC000"/>
                </a:solidFill>
              </a:rPr>
              <a:t>Redbellied</a:t>
            </a:r>
            <a:r>
              <a:rPr lang="en-US" dirty="0" smtClean="0">
                <a:solidFill>
                  <a:srgbClr val="FFC000"/>
                </a:solidFill>
              </a:rPr>
              <a:t> snake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Storeria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occipitomaculata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547255" y="152400"/>
            <a:ext cx="4040188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C000"/>
                </a:solidFill>
              </a:rPr>
              <a:t>Northern brown snake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Storeria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dekayi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4" name="Picture 2" descr="https://encrypted-tbn2.gstatic.com/images?q=tbn:ANd9GcTxOgzaH-z5mDT-QmD1RdkhznQLFLhz6Smp1SzDTMGlwC4rIWGJg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" y="1273751"/>
            <a:ext cx="4265613" cy="319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encrypted-tbn3.gstatic.com/images?q=tbn:ANd9GcR7XgEJvPtpUXZJt58BLa5brLSNa1g8Kayi2EcKS7YWN5u1w1yd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906872"/>
            <a:ext cx="3276600" cy="286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encrypted-tbn3.gstatic.com/images?q=tbn:ANd9GcQdFUiojKN_SmSokcB7KRMkJvNk8EI5vYwACgcHL__po1v802wE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08386"/>
            <a:ext cx="4114800" cy="275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www.paherps.com/wp-content/gallery/n-brown-a/brown2_scot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5439"/>
            <a:ext cx="4419600" cy="244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081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87443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Timber rattlesnake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Crotalus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horridus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547255" y="152400"/>
            <a:ext cx="4040188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C000"/>
                </a:solidFill>
              </a:rPr>
              <a:t>Northern copperhead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Agkistrodon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contortrix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mokasen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4" name="Picture 2" descr="https://encrypted-tbn2.gstatic.com/images?q=tbn:ANd9GcRSG_gm2Iw0Ufh1l9Jgg0GEg0Q-vGtu8Eon8-Ti-fjY9tYmhwV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73" y="1273469"/>
            <a:ext cx="3886200" cy="291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encrypted-tbn3.gstatic.com/images?q=tbn:ANd9GcT4X8F5vQfGoA_jeybFsbQ4va3EullXR39NO2tbgIcaZTQpKT1rl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206300"/>
            <a:ext cx="3810000" cy="255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encrypted-tbn0.gstatic.com/images?q=tbn:ANd9GcTtrzqlSFDPISuT_77oIKKsw6OPahm0bYa7xZ7OEk6R7w829zD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1295400"/>
            <a:ext cx="4396944" cy="288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encrypted-tbn1.gstatic.com/images?q=tbn:ANd9GcR2Gt6fuwZWKxckchjcrS1S9VpRSJa2MesBUUwDe1VhrzhIzlIFg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43" y="4104784"/>
            <a:ext cx="3986158" cy="262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477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Birds – Shorebirds and Wading Birds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catch fish and other aquatic critters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Adapted for life around the water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Some have long legs, sinewy necks, and spear-like beaks for fishing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Others fish during flight and have large beak to grab fish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6442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Birds – Shorebirds and Wading Birds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Double-crested cormorant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Great blue heron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Great egret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Snowy egret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Green heron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Black-crowned night heron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9667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4572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Great blue heron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50" name="Picture 10" descr="http://www.birdinginformation.com/wp-content/gallery/great-blue-herin/great-blue-heron-fishing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455" y="914400"/>
            <a:ext cx="3768436" cy="376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encrypted-tbn1.gstatic.com/images?q=tbn:ANd9GcQQVTuUleBEUxnZGVJQwIMeM8btZkQpqSLKycd6mzLQ_M5kE65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527" y="4571998"/>
            <a:ext cx="3352800" cy="215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5"/>
          <p:cNvSpPr>
            <a:spLocks noGrp="1"/>
          </p:cNvSpPr>
          <p:nvPr>
            <p:ph sz="half" idx="2"/>
          </p:nvPr>
        </p:nvSpPr>
        <p:spPr>
          <a:xfrm>
            <a:off x="491124" y="4572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Double-crested cormorant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8" descr="http://www.texomahatchery.com/wp-content/uploads/2011/10/cormora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24" y="3731321"/>
            <a:ext cx="4495800" cy="299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sdakotabirds.com/species/photos/double_crested_cormorant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22958"/>
            <a:ext cx="3496847" cy="261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05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Amphibians - Frogs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Ranidae</a:t>
            </a:r>
            <a:r>
              <a:rPr lang="en-US" dirty="0" smtClean="0">
                <a:solidFill>
                  <a:srgbClr val="FFC000"/>
                </a:solidFill>
              </a:rPr>
              <a:t> (true frogs)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American bullfrog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Northern green frog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Wood frog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Pickerel frog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Southern leopard frog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FFC000"/>
              </a:solidFill>
            </a:endParaRPr>
          </a:p>
          <a:p>
            <a:r>
              <a:rPr lang="en-US" dirty="0" err="1" smtClean="0">
                <a:solidFill>
                  <a:srgbClr val="FFC000"/>
                </a:solidFill>
              </a:rPr>
              <a:t>Bufonidae</a:t>
            </a:r>
            <a:r>
              <a:rPr lang="en-US" dirty="0" smtClean="0">
                <a:solidFill>
                  <a:srgbClr val="FFC000"/>
                </a:solidFill>
              </a:rPr>
              <a:t> (true toads)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American toad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Fowler’s toad</a:t>
            </a:r>
          </a:p>
          <a:p>
            <a:pPr lvl="1"/>
            <a:endParaRPr lang="en-US" dirty="0" smtClean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Hylidae</a:t>
            </a:r>
            <a:r>
              <a:rPr lang="en-US" dirty="0" smtClean="0">
                <a:solidFill>
                  <a:srgbClr val="FFC000"/>
                </a:solidFill>
              </a:rPr>
              <a:t> (</a:t>
            </a:r>
            <a:r>
              <a:rPr lang="en-US" dirty="0" err="1" smtClean="0">
                <a:solidFill>
                  <a:srgbClr val="FFC000"/>
                </a:solidFill>
              </a:rPr>
              <a:t>treefrogs</a:t>
            </a:r>
            <a:r>
              <a:rPr lang="en-US" dirty="0" smtClean="0">
                <a:solidFill>
                  <a:srgbClr val="FFC00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Green </a:t>
            </a:r>
            <a:r>
              <a:rPr lang="en-US" dirty="0" err="1" smtClean="0">
                <a:solidFill>
                  <a:srgbClr val="FFC000"/>
                </a:solidFill>
              </a:rPr>
              <a:t>treefrog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Gray </a:t>
            </a:r>
            <a:r>
              <a:rPr lang="en-US" dirty="0" err="1" smtClean="0">
                <a:solidFill>
                  <a:srgbClr val="FFC000"/>
                </a:solidFill>
              </a:rPr>
              <a:t>treefrog</a:t>
            </a:r>
            <a:endParaRPr lang="en-US" dirty="0" smtClean="0">
              <a:solidFill>
                <a:srgbClr val="FFC000"/>
              </a:solidFill>
            </a:endParaRP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Spring peeper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Northern cricket frog</a:t>
            </a:r>
          </a:p>
          <a:p>
            <a:endParaRPr lang="en-US" dirty="0" smtClean="0">
              <a:solidFill>
                <a:srgbClr val="FFC000"/>
              </a:solidFill>
            </a:endParaRPr>
          </a:p>
          <a:p>
            <a:r>
              <a:rPr lang="en-US" dirty="0" err="1" smtClean="0">
                <a:solidFill>
                  <a:srgbClr val="FFC000"/>
                </a:solidFill>
              </a:rPr>
              <a:t>Pelobatidae</a:t>
            </a:r>
            <a:r>
              <a:rPr lang="en-US" dirty="0" smtClean="0">
                <a:solidFill>
                  <a:srgbClr val="FFC000"/>
                </a:solidFill>
              </a:rPr>
              <a:t> (</a:t>
            </a:r>
            <a:r>
              <a:rPr lang="en-US" dirty="0" err="1" smtClean="0">
                <a:solidFill>
                  <a:srgbClr val="FFC000"/>
                </a:solidFill>
              </a:rPr>
              <a:t>spadefoot</a:t>
            </a:r>
            <a:r>
              <a:rPr lang="en-US" dirty="0" smtClean="0">
                <a:solidFill>
                  <a:srgbClr val="FFC00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Eastern </a:t>
            </a:r>
            <a:r>
              <a:rPr lang="en-US" dirty="0" err="1" smtClean="0">
                <a:solidFill>
                  <a:srgbClr val="FFC000"/>
                </a:solidFill>
              </a:rPr>
              <a:t>spadefoot</a:t>
            </a:r>
            <a:r>
              <a:rPr lang="en-US" dirty="0" smtClean="0">
                <a:solidFill>
                  <a:srgbClr val="FFC000"/>
                </a:solidFill>
              </a:rPr>
              <a:t> toad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FFC000"/>
              </a:solidFill>
            </a:endParaRPr>
          </a:p>
          <a:p>
            <a:r>
              <a:rPr lang="en-US" dirty="0" err="1" smtClean="0">
                <a:solidFill>
                  <a:srgbClr val="FFC000"/>
                </a:solidFill>
              </a:rPr>
              <a:t>Microhylidae</a:t>
            </a:r>
            <a:r>
              <a:rPr lang="en-US" dirty="0" smtClean="0">
                <a:solidFill>
                  <a:srgbClr val="FFC000"/>
                </a:solidFill>
              </a:rPr>
              <a:t> (narrow-mouth)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Eastern narrow mouth toad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698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81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Great egret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81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Snowy egret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266" name="Picture 2" descr="http://sites.naturalsciences.org/education/treks/birds%20of%20winter/images/Great%20Egr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3873759" cy="537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dance3in23the88rain.files.wordpress.com/2010/09/dwp-snowyegret-rodneywile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79764"/>
            <a:ext cx="39243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86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6624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Black-crowned night heron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381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Green heron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290" name="Picture 2" descr="https://encrypted-tbn0.gstatic.com/images?q=tbn:ANd9GcR_Zu0e2biIMiWS01AZvCeeewmMrpTGPcYznxoZO2gvfKEQ-yNA_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6" y="1219200"/>
            <a:ext cx="3200400" cy="34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encrypted-tbn2.gstatic.com/images?q=tbn:ANd9GcQEU9mo6wV98pXuzpdhl_3zR9A-GaYRQrB47kA3i2bTT6dFh5QH_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36" y="4640827"/>
            <a:ext cx="3048000" cy="202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encrypted-tbn3.gstatic.com/images?q=tbn:ANd9GcQXDLya8lJMrfUK6A23tPWpC-2JNxsOvgs0Dv2zA1DpOD1JqI8w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9401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encrypted-tbn1.gstatic.com/images?q=tbn:ANd9GcRRtQRlscioRw0x_3SM8OycCTmKDnAuf9wgvTjnm5I-Hnju_wl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14400"/>
            <a:ext cx="4785014" cy="339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09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Birds – Ducks and Geese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Mostly aquatic – any habitat with water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Most have generally flattened beak (bill)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Webbed feet for swimming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 few eat fish, but most are adapted for eating aquatic vegetation and invertebrates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Can occur in large groups – will also travel together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86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Birds – Ducks and Geese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Mute swan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Tundra swan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Canada goose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Wood duck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Mallard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American black duck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Green-winged teal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Northern pintail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Northern </a:t>
            </a:r>
            <a:r>
              <a:rPr lang="en-US" dirty="0" err="1" smtClean="0">
                <a:solidFill>
                  <a:srgbClr val="FFFF00"/>
                </a:solidFill>
              </a:rPr>
              <a:t>shoveler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Canvasback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Bufflehead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Ruddy duck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Mergansers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7457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Tundra swan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5334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Mute swan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4338" name="Picture 2" descr="https://encrypted-tbn2.gstatic.com/images?q=tbn:ANd9GcS2YYIZrzcgzreN8IU827H2pbZkz3fT69W6zQ_PJYEt6HFV7HS_4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295400"/>
            <a:ext cx="3726870" cy="25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encrypted-tbn3.gstatic.com/images?q=tbn:ANd9GcT92ETdkqasasuLyBGn7eV_xsnUU6zgyQ8gANOVe_gDzqk59N16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038600"/>
            <a:ext cx="3627119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.allaboutbirds.org/guide/PHOTO/LARGE/KTK_031504_100098_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1047748"/>
            <a:ext cx="4254500" cy="298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encrypted-tbn2.gstatic.com/images?q=tbn:ANd9GcR72LbYd07WFIb-3dPzhoJ7DBNKuTzYfJf9snGBpnN0j4gmjbK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565" y="4149436"/>
            <a:ext cx="3778770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65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81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Canada goose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81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Wood duck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5362" name="Picture 2" descr="https://encrypted-tbn0.gstatic.com/images?q=tbn:ANd9GcRLCPf6R-kCevUqy3FVr-CL7-Koi8-uGSivL8vPryi9XOsS6y70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63637"/>
            <a:ext cx="2962275" cy="323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encrypted-tbn0.gstatic.com/images?q=tbn:ANd9GcT2kksZkjenegUp0mTs4rA3_WHa9LutDuNkKcaKCScoaxn8v0Ep1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4572000"/>
            <a:ext cx="3114675" cy="207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encrypted-tbn0.gstatic.com/images?q=tbn:ANd9GcSmzwgISjH-4CdKHn7GiVHrwDQZRI9Hy2Rc2JEdd9cu82moRlMBb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84419"/>
            <a:ext cx="2946200" cy="196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s://encrypted-tbn2.gstatic.com/images?q=tbn:ANd9GcS0-YEHbmYbto27j3a84CwuWETeQagqc0fo4dq7TCB7_2zUwpx8S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930236"/>
            <a:ext cx="305389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s://encrypted-tbn2.gstatic.com/images?q=tbn:ANd9GcSPB159O4BCDdKM4jXwALJXIBRo8ovni1DvEjnEMwSCAPFfhJJ5M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675" y="3580411"/>
            <a:ext cx="2578023" cy="327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7"/>
              </a:rPr>
              <a:t>https://www.youtube.com/watch?v=JkBSkFyUyv0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89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81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Mallard 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81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American black duck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6386" name="Picture 2" descr="http://www.adventuresofscatman.com/wp-content/uploads/2011/01/Mall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0" y="1143000"/>
            <a:ext cx="41910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encrypted-tbn1.gstatic.com/images?q=tbn:ANd9GcROrjCMu08hLyIPjs8L3teWeCaAzlnV-2PPaXC3qBcvDGA-qWtE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1000"/>
            <a:ext cx="3657600" cy="25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encrypted-tbn1.gstatic.com/images?q=tbn:ANd9GcTahpvwcFjuUAPMhaFspaLOzHM9bYEPnV4S1t7UC-E-2ZvKdoi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42999"/>
            <a:ext cx="4219575" cy="280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s://encrypted-tbn0.gstatic.com/images?q=tbn:ANd9GcRj5KjHQgCkYOQAGKx3aKwY8IYC1nl2U1nn-t7y7S7oucSo8Vz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057650"/>
            <a:ext cx="4124325" cy="264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16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3048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Green-winged teal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3048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Northern pintail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7412" name="Picture 4" descr="https://encrypted-tbn0.gstatic.com/images?q=tbn:ANd9GcTymkHeSBCPXbPqQ95q1_LFaROeWb1XDfbKoJh9oiem698wvuv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219200"/>
            <a:ext cx="375355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encrypted-tbn0.gstatic.com/images?q=tbn:ANd9GcSPY_OATJjfuXuKQ0GlLKQEy8llO0oGsSoOcnu5rwpwRTvLVnPIX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4" y="4038600"/>
            <a:ext cx="377876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encrypted-tbn0.gstatic.com/images?q=tbn:ANd9GcR-sWCSHSodQWrsboKRPcavsEpk20Jrgv36AwI499f3SN0IhaWGm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578" y="1181100"/>
            <a:ext cx="4422321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s://encrypted-tbn3.gstatic.com/images?q=tbn:ANd9GcSMFnJ9emgvcCRXUHiBvlwYN2qPU1u-hImD4Ysbb4E2zwrxCz0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507" y="3678382"/>
            <a:ext cx="3984461" cy="289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38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572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Northern </a:t>
            </a:r>
            <a:r>
              <a:rPr lang="en-US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shoveler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572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Canvasback 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8436" name="Picture 4" descr="http://www.flyways.us/sites/default/files/images/stories/northernshoveler/1NorthernShovelerM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3860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encrypted-tbn2.gstatic.com/images?q=tbn:ANd9GcQVIDrldbakY0ZsS4d92OaOU-94nTbioHUV6_2MD0Sr42TT66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4267200"/>
            <a:ext cx="3429000" cy="233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encrypted-tbn1.gstatic.com/images?q=tbn:ANd9GcStXveloy0kaBSxU1hon3TYoVhqPMv9G9GRTbnidc2bqgnp6ar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98418"/>
            <a:ext cx="3990975" cy="29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s://encrypted-tbn1.gstatic.com/images?q=tbn:ANd9GcRVWGQoKTokuRIF9au8Iv4s68g-PMamYs9H2_Y8cIHEjxQOagNw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46418"/>
            <a:ext cx="4038600" cy="254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30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096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Bufflehead 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Ruddy duck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458" name="Picture 2" descr="https://encrypted-tbn2.gstatic.com/images?q=tbn:ANd9GcTjeeMzKqnzDf03d-NNM8JVNYp5r8mDPYGivB9D-zIUTzcHPuszy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374474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encrypted-tbn0.gstatic.com/images?q=tbn:ANd9GcRY2EBiNXqoqyaMKcr6y7ht_sVMY6ZpnkGcQb3EolmBDMk0xl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00"/>
            <a:ext cx="368765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encrypted-tbn1.gstatic.com/images?q=tbn:ANd9GcQGowa6Iua8VryHNCloD5oZUM1VZrftOlpSf20TYDlEm4dTawp_-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180876"/>
            <a:ext cx="3876675" cy="301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s://encrypted-tbn0.gstatic.com/images?q=tbn:ANd9GcTi_r9sXWv-jbmk34XbH0rpdhFeapf066pqd8gViO6DiMXnkY7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05523"/>
            <a:ext cx="3743325" cy="23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06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81000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American Bullfrog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Lithobates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catebeianus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495800" y="304800"/>
            <a:ext cx="4041775" cy="838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Northern green frog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Lithobates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clamitans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4" name="Picture 2" descr="https://encrypted-tbn2.gstatic.com/images?q=tbn:ANd9GcRvcAxvsbOlrL5AHpUVTYfmwCHZbv3Qhur6AMysXmF_AUT2Xg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18" y="1371600"/>
            <a:ext cx="4127768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encrypted-tbn0.gstatic.com/images?q=tbn:ANd9GcRtKwzMSInUqVSvh9Xezn0Il56Syh01TKnMYFNAV3b6vT4GjRfzK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0"/>
            <a:ext cx="421777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whatfrogs.org/_/rsrc/1392682711924/species-fact-sheets/bullfrog/snyman.LICA.underside.jpg?height=212&amp;width=3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40" y="4419600"/>
            <a:ext cx="3398087" cy="225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ommunity.middlebury.edu/%7Eherpatlas/spp_pages/spppix/Rana_septentrionalis_ja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90260" y="4174548"/>
            <a:ext cx="238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707491"/>
              </p:ext>
            </p:extLst>
          </p:nvPr>
        </p:nvGraphicFramePr>
        <p:xfrm>
          <a:off x="-6927" y="6410325"/>
          <a:ext cx="871109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Packager Shell Object" showAsIcon="1" r:id="rId7" imgW="855000" imgH="440280" progId="Package">
                  <p:embed/>
                </p:oleObj>
              </mc:Choice>
              <mc:Fallback>
                <p:oleObj name="Packager Shell Object" showAsIcon="1" r:id="rId7" imgW="85500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6927" y="6410325"/>
                        <a:ext cx="871109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0227571"/>
              </p:ext>
            </p:extLst>
          </p:nvPr>
        </p:nvGraphicFramePr>
        <p:xfrm>
          <a:off x="8091777" y="6354186"/>
          <a:ext cx="101758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Packager Shell Object" showAsIcon="1" r:id="rId9" imgW="1018080" imgH="440280" progId="Package">
                  <p:embed/>
                </p:oleObj>
              </mc:Choice>
              <mc:Fallback>
                <p:oleObj name="Packager Shell Object" showAsIcon="1" r:id="rId9" imgW="101808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091777" y="6354186"/>
                        <a:ext cx="1017587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48056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0" y="381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Hooded merganser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381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Red-breasted merganser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482" name="Picture 2" descr="https://encrypted-tbn1.gstatic.com/images?q=tbn:ANd9GcRTjcohw2WA-_bcqmwCQ6IAmA6s1V46CLrqERsQWTvhlcSNlu5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402235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encrypted-tbn1.gstatic.com/images?q=tbn:ANd9GcTD3GGbzkAESdCSTXlGZ5jntfkOHIVcgL0MunVQ7LVZVZ8RVztjw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93" y="4038600"/>
            <a:ext cx="400778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encrypted-tbn1.gstatic.com/images?q=tbn:ANd9GcQBAv75EBnE-INJ9lHy-Agx1Fkp3vcT11yYQ37_ShYVCkwPsGDrH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067" y="1447800"/>
            <a:ext cx="4416620" cy="258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s://encrypted-tbn2.gstatic.com/images?q=tbn:ANd9GcQIgbmLZ37DU-qvAs409caXI2sFs-0GdoCEZsddaMP36n-lcsf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15" y="4038600"/>
            <a:ext cx="3624523" cy="258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24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Birds - Raptors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Birds of prey or “raptors” – means “to seize or steal”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Strong hooked beak for tearing meat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Large powerful talons for grabbing prey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Superb eyesight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Tend to soar high in the air searching for prey, then dive at high speeds to apprehend 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1140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Birds - Raptors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Bald eagle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Osprey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Red-tailed hawk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Red-shouldered hawk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Peregrine falcon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American kestrel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Great-horned owl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Eastern screech owl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Barred owl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Barn owl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Turkey vulture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Black vulture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1411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4572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Turkey vulture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4572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Black vulture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2530" name="Picture 2" descr="https://encrypted-tbn0.gstatic.com/images?q=tbn:ANd9GcRdMcrRBYCaSe-rAx2pKLGsncuE0BZNsuVvwHFyxszjAIa61NA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3232364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encrypted-tbn2.gstatic.com/images?q=tbn:ANd9GcTrHkkXktMY-3DAPWYmoUSePNcJE4T823rRPLq1fDrgQjA9Oo4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2" y="4114800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s://encrypted-tbn1.gstatic.com/images?q=tbn:ANd9GcRa9PWAZWt-8vfPshhJOvIpb5UxGx5J_IoDu0v6Uf9zcj7ZhTgl2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66800"/>
            <a:ext cx="2400107" cy="360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s://encrypted-tbn0.gstatic.com/images?q=tbn:ANd9GcQhoj58iiYzWB0x3Wz4E4yq1FY4L2-k-l81HiJsTG6jUBIc1JT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422647"/>
            <a:ext cx="4800600" cy="197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73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81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Osprey 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572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Bald eagle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3554" name="Picture 2" descr="https://encrypted-tbn1.gstatic.com/images?q=tbn:ANd9GcTTNiMs59HuOa-73k7WKCo_sAqrIFMMeVK4Fwy1k4ZPsVAqpvE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61957" y="1773502"/>
            <a:ext cx="2835312" cy="202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encrypted-tbn3.gstatic.com/images?q=tbn:ANd9GcShKs0C6djAKY1LdTUAUNj_20DeBTWVfRegxWaNn8cjABSOKT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356189"/>
            <a:ext cx="3160067" cy="23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encrypted-tbn1.gstatic.com/images?q=tbn:ANd9GcSTnOm4wH8hfoMiMxBYChNvv2CM_Q-Yrim3jqMcgEweg4BkkD8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799"/>
            <a:ext cx="2133600" cy="313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s://encrypted-tbn3.gstatic.com/images?q=tbn:ANd9GcQgqbYNh6MMhyhwHpX1E29T3OcUuJGvMWgLqEClhQNwL7F3N6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52944"/>
            <a:ext cx="2771775" cy="208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https://encrypted-tbn3.gstatic.com/images?q=tbn:ANd9GcSCTXz3Qa11xER-LvaTGXSXJv5bj_8GaRK5D1zyJqz9FiEyqzO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00399"/>
            <a:ext cx="2470998" cy="344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40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381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Red-shouldered hawk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81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Red-tailed hawk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5602" name="Picture 2" descr="https://encrypted-tbn3.gstatic.com/images?q=tbn:ANd9GcSSJT0XDs1PSfnkV_SPhpVrrTX2SmSubvD5gAghQlf1QFr69d2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94188"/>
            <a:ext cx="341375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encrypted-tbn0.gstatic.com/images?q=tbn:ANd9GcRMpDJKO9YrqbYqfJcixvg9jXfjd44LqJoJvOU_DinQFuWuVP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4" y="920606"/>
            <a:ext cx="3352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encrypted-tbn0.gstatic.com/images?q=tbn:ANd9GcRnml0aoPXNbC0XO3TE80X1Z-8G2D-enReL89P0iEX4UA5L0pWbq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20606"/>
            <a:ext cx="3019425" cy="426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s://encrypted-tbn1.gstatic.com/images?q=tbn:ANd9GcT4DBdDYE6H2H01olZmWimeGLYTQkUJk32phzgUqzYmLpmyhC9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755" y="4548300"/>
            <a:ext cx="3414713" cy="219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70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572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American kestrel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572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Peregrine falcon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6626" name="Picture 2" descr="https://encrypted-tbn0.gstatic.com/images?q=tbn:ANd9GcTZe4_WEteYoqmQvik0TPeIB-lJSfB81-pbKhGW7bctIev3EWq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2667000" cy="333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encrypted-tbn0.gstatic.com/images?q=tbn:ANd9GcSOSuR9FVaonBWSlr4rx2-pGnyKGOtJvD2krMLVNhCX9rvW1pwIQ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0"/>
            <a:ext cx="1943100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ttps://encrypted-tbn2.gstatic.com/images?q=tbn:ANd9GcSLWPokn-6Irc4ykz9wPdhA7w-ftncylL4iMdYPFwO4VKOdC1v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51119"/>
            <a:ext cx="2943225" cy="351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s://encrypted-tbn2.gstatic.com/images?q=tbn:ANd9GcQ5eRNpCsVbHgHLV27Crd2eP6YFDBLznXspjp18yaXQ1ckrEJr0t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91000"/>
            <a:ext cx="3048000" cy="244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5400000">
            <a:off x="6038165" y="38678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6"/>
              </a:rPr>
              <a:t>https://www.youtube.com/watch?v=legzXQlFNjs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73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381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Great-horned owl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381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Eastern screech owl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8674" name="Picture 2" descr="https://encrypted-tbn0.gstatic.com/images?q=tbn:ANd9GcSfBDUf-qIEpW1LM-XiEei1eCJG55neiWKxBtfyGlvhr7g_XQV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1066800"/>
            <a:ext cx="3124200" cy="40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encrypted-tbn3.gstatic.com/images?q=tbn:ANd9GcROw-Cq6ALpxtaKZ53d9yIvflwCFSGhhid8Dq0c7eQeQYk1RJgbc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4800600"/>
            <a:ext cx="2743200" cy="182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ttps://encrypted-tbn0.gstatic.com/images?q=tbn:ANd9GcSU_tQI03tPSbcEoc06JjVnMJuTAB4GYL2JAOyz4xI_akeqskHsB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097540"/>
            <a:ext cx="2667000" cy="333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https://encrypted-tbn2.gstatic.com/images?q=tbn:ANd9GcRzdk2RHtULBm-TCcGNTnkJn6CGO0m41O-YQE0MTWR4wf8pji4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19200"/>
            <a:ext cx="2276475" cy="342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https://encrypted-tbn3.gstatic.com/images?q=tbn:ANd9GcRPMDzssedixrYh7swakdEHLBxRYkaJ5RoGrRL_Bq9PCxU4NLQmQ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93321"/>
            <a:ext cx="3019425" cy="223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81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81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Barred owl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81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Barn owl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9698" name="Picture 2" descr="https://encrypted-tbn0.gstatic.com/images?q=tbn:ANd9GcTPcIndiIs8muENZGG0EW52mIMRK3UDa0Avaek5iyzXXw4E2y4o_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3048000" cy="403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s://encrypted-tbn1.gstatic.com/images?q=tbn:ANd9GcQ7Ko5XPqW4aehD76HyJ95E7oBk1M1hXgiBnvm3cIMAaxVCU19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" y="4495799"/>
            <a:ext cx="3197225" cy="212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s://encrypted-tbn3.gstatic.com/images?q=tbn:ANd9GcQ9oFGJlH2QFzaOEp8zwgeddWfSnikeakA37CNgw92PNG37o2b3h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79765"/>
            <a:ext cx="3048000" cy="367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https://encrypted-tbn2.gstatic.com/images?q=tbn:ANd9GcQb-VQv6xBDNgjfOArdoW2G5oPzv1oReYruQqAgwI2m5SUda6w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91" y="4581306"/>
            <a:ext cx="3151909" cy="20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45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Birds – Songbirds - Woodpeckers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58374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Insectivores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Modified beak and skull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  for hammering wood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Spiky tongue for inserting into trees and spearing insects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Zygodactyl feet to grasp vertical surfaces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2" descr="https://encrypted-tbn1.gstatic.com/images?q=tbn:ANd9GcT073a1BFZY3k1UZwxmgWxp37FnOotWK3yicruwTiKVMfTA1Sx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758634" y="833530"/>
            <a:ext cx="1949349" cy="2840182"/>
          </a:xfrm>
          <a:prstGeom prst="rect">
            <a:avLst/>
          </a:prstGeom>
          <a:noFill/>
        </p:spPr>
      </p:pic>
      <p:pic>
        <p:nvPicPr>
          <p:cNvPr id="8" name="Picture 4" descr="https://encrypted-tbn0.gstatic.com/images?q=tbn:ANd9GcQCpFUll3Dn05r3YPO1rfowLayOvRsLdGsSt6sKR5aI8EXVNk9a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695" y="5083319"/>
            <a:ext cx="3938954" cy="1600200"/>
          </a:xfrm>
          <a:prstGeom prst="rect">
            <a:avLst/>
          </a:prstGeom>
          <a:noFill/>
        </p:spPr>
      </p:pic>
      <p:pic>
        <p:nvPicPr>
          <p:cNvPr id="9" name="Picture 6" descr="https://encrypted-tbn1.gstatic.com/images?q=tbn:ANd9GcSAyaOqJiy-62mWZDLuo2E0rK3nFeJEKhZMbsn-rjyeeeoNIPBzN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8775" y="4969884"/>
            <a:ext cx="2714625" cy="16859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2230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81000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Pickerel Frog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Lithobates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palustris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572000" y="304800"/>
            <a:ext cx="4041775" cy="838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Southern leopard frog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Lithobates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sphenocephalus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4" name="Picture 2" descr="https://encrypted-tbn3.gstatic.com/images?q=tbn:ANd9GcT76RLM9Hc1v-TnpFL7Op_lUnaCYtaQ6FFSEHySEBRZWOxW5HO95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" y="1219199"/>
            <a:ext cx="4267200" cy="338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encrypted-tbn1.gstatic.com/images?q=tbn:ANd9GcR1mTc1DAZjEJ0VNceh2NrFyhx3cCT4jsu-t3v_z9j9do7sNMgEJ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4167705" cy="308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community.middlebury.edu/%7Eherpatlas/spp_pages/spppix/Rana_pipiens_photo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89096" y="3842808"/>
            <a:ext cx="1733550" cy="34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ommunity.middlebury.edu/%7Eherpatlas/spp_pages/spppix/Rana_palustris_j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758267"/>
            <a:ext cx="2743200" cy="199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038165"/>
              </p:ext>
            </p:extLst>
          </p:nvPr>
        </p:nvGraphicFramePr>
        <p:xfrm>
          <a:off x="13855" y="6436254"/>
          <a:ext cx="1058863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Packager Shell Object" showAsIcon="1" r:id="rId7" imgW="1058760" imgH="440280" progId="Package">
                  <p:embed/>
                </p:oleObj>
              </mc:Choice>
              <mc:Fallback>
                <p:oleObj name="Packager Shell Object" showAsIcon="1" r:id="rId7" imgW="105876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855" y="6436254"/>
                        <a:ext cx="1058863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851243"/>
              </p:ext>
            </p:extLst>
          </p:nvPr>
        </p:nvGraphicFramePr>
        <p:xfrm>
          <a:off x="7491413" y="6390554"/>
          <a:ext cx="165258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Packager Shell Object" showAsIcon="1" r:id="rId9" imgW="1653120" imgH="440280" progId="Package">
                  <p:embed/>
                </p:oleObj>
              </mc:Choice>
              <mc:Fallback>
                <p:oleObj name="Packager Shell Object" showAsIcon="1" r:id="rId9" imgW="165312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91413" y="6390554"/>
                        <a:ext cx="1652587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21458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Birds – Songbirds - Woodpeckers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Downy woodpecker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Hairy woodpecker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Red-bellied woodpecker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Northern flicker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Pileated woodpecker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3805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Downy woodpecker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5334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Hairy woodpecker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9458" name="Picture 2" descr="https://encrypted-tbn0.gstatic.com/images?q=tbn:ANd9GcRvKziGVEt92qUwEKSlw3oU5g5Ensi9TQtCrR8j3en1g2BKD6D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3662311" cy="2743200"/>
          </a:xfrm>
          <a:prstGeom prst="rect">
            <a:avLst/>
          </a:prstGeom>
          <a:noFill/>
        </p:spPr>
      </p:pic>
      <p:pic>
        <p:nvPicPr>
          <p:cNvPr id="19460" name="Picture 4" descr="https://encrypted-tbn0.gstatic.com/images?q=tbn:ANd9GcRqaenMbAyj-Ruj_ZjSLDhkcsY1U-J1vZqzsy1vKP4wTyN2fWu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" y="4114800"/>
            <a:ext cx="3370081" cy="2514600"/>
          </a:xfrm>
          <a:prstGeom prst="rect">
            <a:avLst/>
          </a:prstGeom>
          <a:noFill/>
        </p:spPr>
      </p:pic>
      <p:pic>
        <p:nvPicPr>
          <p:cNvPr id="19462" name="Picture 6" descr="https://encrypted-tbn1.gstatic.com/images?q=tbn:ANd9GcRcxrwshIkaMlQVpK0eUfyB7jhwq_gvIUOsF73Mwow_LzTOkTGWi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219200"/>
            <a:ext cx="2581275" cy="3878965"/>
          </a:xfrm>
          <a:prstGeom prst="rect">
            <a:avLst/>
          </a:prstGeom>
          <a:noFill/>
        </p:spPr>
      </p:pic>
      <p:pic>
        <p:nvPicPr>
          <p:cNvPr id="19464" name="Picture 8" descr="https://encrypted-tbn1.gstatic.com/images?q=tbn:ANd9GcQilmdI9RhN8asBBsLPubw8ivZn51mkPqJcDIqstmpcWxTG3nrJ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2286000"/>
            <a:ext cx="1724025" cy="2657476"/>
          </a:xfrm>
          <a:prstGeom prst="rect">
            <a:avLst/>
          </a:prstGeom>
          <a:noFill/>
        </p:spPr>
      </p:pic>
      <p:pic>
        <p:nvPicPr>
          <p:cNvPr id="19466" name="Picture 10" descr="https://encrypted-tbn0.gstatic.com/images?q=tbn:ANd9GcTySZFCrrKxRltDg3oKUHeKMBvoveN6EJs2AXoLPXvBqGPHE5T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4876800"/>
            <a:ext cx="2476500" cy="1847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600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81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Red-bellied woodpecker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81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Northern flicker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434" name="Picture 2" descr="https://encrypted-tbn1.gstatic.com/images?q=tbn:ANd9GcSmKBU-gF6Q3fPi4io5Sh1_KvcJsv8OgsygwA-VULDcbc6XPgPcQ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0"/>
            <a:ext cx="3520743" cy="2819400"/>
          </a:xfrm>
          <a:prstGeom prst="rect">
            <a:avLst/>
          </a:prstGeom>
          <a:noFill/>
        </p:spPr>
      </p:pic>
      <p:pic>
        <p:nvPicPr>
          <p:cNvPr id="18436" name="Picture 4" descr="https://encrypted-tbn0.gstatic.com/images?q=tbn:ANd9GcS6rq2K4Tm0RJ8eKOqFMlQM5oygSvMIEX2d0Z0GFWuCR7u4fg1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2015755" cy="2667000"/>
          </a:xfrm>
          <a:prstGeom prst="rect">
            <a:avLst/>
          </a:prstGeom>
          <a:noFill/>
        </p:spPr>
      </p:pic>
      <p:pic>
        <p:nvPicPr>
          <p:cNvPr id="18438" name="Picture 6" descr="https://encrypted-tbn3.gstatic.com/images?q=tbn:ANd9GcSfJ19fKqxmMPSizk9Y1-JCs7PQJKdXI2p-yop6i0ji-5y1jPtlJ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371600"/>
            <a:ext cx="2324100" cy="1971676"/>
          </a:xfrm>
          <a:prstGeom prst="rect">
            <a:avLst/>
          </a:prstGeom>
          <a:noFill/>
        </p:spPr>
      </p:pic>
      <p:pic>
        <p:nvPicPr>
          <p:cNvPr id="18440" name="Picture 8" descr="https://encrypted-tbn3.gstatic.com/images?q=tbn:ANd9GcQ8XIbeH1bkniX5HnMdZTcOfuzvad2ZM83QmuIKD4VFtbrYNND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066800"/>
            <a:ext cx="2636010" cy="2286000"/>
          </a:xfrm>
          <a:prstGeom prst="rect">
            <a:avLst/>
          </a:prstGeom>
          <a:noFill/>
        </p:spPr>
      </p:pic>
      <p:pic>
        <p:nvPicPr>
          <p:cNvPr id="18442" name="Picture 10" descr="https://encrypted-tbn2.gstatic.com/images?q=tbn:ANd9GcRswYYheId6PGFdc0sfmmyz4iQFN_nb0THks2OJv788MKrwRC6Ht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590800"/>
            <a:ext cx="2457450" cy="1857376"/>
          </a:xfrm>
          <a:prstGeom prst="rect">
            <a:avLst/>
          </a:prstGeom>
          <a:noFill/>
        </p:spPr>
      </p:pic>
      <p:pic>
        <p:nvPicPr>
          <p:cNvPr id="18444" name="Picture 12" descr="https://encrypted-tbn3.gstatic.com/images?q=tbn:ANd9GcTWQO4xph7m-ZNjTAaIWNyN4dSwVdSRKKJv62hS2QQBD_JjcfK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4343399"/>
            <a:ext cx="3352800" cy="2231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461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4038600" cy="4525963"/>
          </a:xfrm>
        </p:spPr>
        <p:txBody>
          <a:bodyPr/>
          <a:lstStyle/>
          <a:p>
            <a:r>
              <a:rPr lang="en-US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Pileated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woodpecker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ttps://encrypted-tbn0.gstatic.com/images?q=tbn:ANd9GcSoNXVml_2PPytcRVkqjbx3oFKhlHwlvH7vxfnCF80rRbfXWWzIT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066800"/>
            <a:ext cx="2819400" cy="4370070"/>
          </a:xfrm>
          <a:prstGeom prst="rect">
            <a:avLst/>
          </a:prstGeom>
          <a:noFill/>
        </p:spPr>
      </p:pic>
      <p:pic>
        <p:nvPicPr>
          <p:cNvPr id="17412" name="Picture 4" descr="https://encrypted-tbn2.gstatic.com/images?q=tbn:ANd9GcR1jZdntmAJlb7KHseTLz9yZw7OVtr5Ge04D3vKignUCbOBaVCId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43000"/>
            <a:ext cx="2484674" cy="3733800"/>
          </a:xfrm>
          <a:prstGeom prst="rect">
            <a:avLst/>
          </a:prstGeom>
          <a:noFill/>
        </p:spPr>
      </p:pic>
      <p:pic>
        <p:nvPicPr>
          <p:cNvPr id="17414" name="Picture 6" descr="https://encrypted-tbn3.gstatic.com/images?q=tbn:ANd9GcRywB_rYJepR51G0grxubt6eqb2kJK0NYmQ-RcQzH3FW2fpVORkG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657600"/>
            <a:ext cx="3711054" cy="297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059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Birds – Songbirds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“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dirty="0" smtClean="0">
                <a:solidFill>
                  <a:srgbClr val="FFFF00"/>
                </a:solidFill>
              </a:rPr>
              <a:t>erching birds”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The largest and most diverse group of birds by far – more than half or all bird species in the world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Usually small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Wide range of complicated vocalizations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Lay colored eggs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Wide variety of diets and habitats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856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Birds – Songbirds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81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American crow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Common raven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Blue jay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Tufted titmouse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Carolina chickadee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Carolina wren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White-breasted nuthatch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Wood thrush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American robin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Eastern bluebird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Gray catbird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Northern mockingbird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Red-winged blackbird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European starling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105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Cedar waxwing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Northern cardinal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Scarlet tanager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Eastern towhee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Dark-eyed junco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White-throated sparrow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House sparrow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Brown-headed cowbird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Common grackle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Baltimore oriole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Rose-breasted grosbeak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Purple finch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House finch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American goldfinch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4604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096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American crow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Common raven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39624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Blue Jay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338" name="Picture 2" descr="https://encrypted-tbn2.gstatic.com/images?q=tbn:ANd9GcSpI8h3Z4QokdlOupcTMs9koUZmtrN0K1k9oaqMx1RSHXCAOFfVA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2438400" cy="3657602"/>
          </a:xfrm>
          <a:prstGeom prst="rect">
            <a:avLst/>
          </a:prstGeom>
          <a:noFill/>
        </p:spPr>
      </p:pic>
      <p:pic>
        <p:nvPicPr>
          <p:cNvPr id="14340" name="Picture 4" descr="https://encrypted-tbn2.gstatic.com/images?q=tbn:ANd9GcRTAhkTIUm7-D1eiYB8vNKfEyKRDMBs7EYMY_dTWsR_iPWpAiH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143000"/>
            <a:ext cx="3810000" cy="2770911"/>
          </a:xfrm>
          <a:prstGeom prst="rect">
            <a:avLst/>
          </a:prstGeom>
          <a:noFill/>
        </p:spPr>
      </p:pic>
      <p:pic>
        <p:nvPicPr>
          <p:cNvPr id="14342" name="Picture 6" descr="https://encrypted-tbn0.gstatic.com/images?q=tbn:ANd9GcTwgnOwqxG_kBNUEajL7k3CQdF2kwuk5107pYoqu4L2Cl5YNKL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4495800"/>
            <a:ext cx="2971800" cy="2161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041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096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Tufted titmouse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Carolina chickadee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314" name="Picture 2" descr="https://encrypted-tbn2.gstatic.com/images?q=tbn:ANd9GcTXhbOzIzWbtJhPoQug5wE06tmQ9rTdlSQpxkuCCiSRcYq7OHu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3276600" cy="2918654"/>
          </a:xfrm>
          <a:prstGeom prst="rect">
            <a:avLst/>
          </a:prstGeom>
          <a:noFill/>
        </p:spPr>
      </p:pic>
      <p:pic>
        <p:nvPicPr>
          <p:cNvPr id="13316" name="Picture 4" descr="https://encrypted-tbn2.gstatic.com/images?q=tbn:ANd9GcTXesM6hpnlF5oj01IZvXeTHelL8QHQCbTj2hQgDx5h-bvOhy7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038600"/>
            <a:ext cx="3441698" cy="2362200"/>
          </a:xfrm>
          <a:prstGeom prst="rect">
            <a:avLst/>
          </a:prstGeom>
          <a:noFill/>
        </p:spPr>
      </p:pic>
      <p:pic>
        <p:nvPicPr>
          <p:cNvPr id="13318" name="Picture 6" descr="https://encrypted-tbn1.gstatic.com/images?q=tbn:ANd9GcRvNgFjWF_oVrPkXSZg1_OOGwi4NpyPXSQQrKLV6gZ_WJS3EVH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95400"/>
            <a:ext cx="3505200" cy="2843577"/>
          </a:xfrm>
          <a:prstGeom prst="rect">
            <a:avLst/>
          </a:prstGeom>
          <a:noFill/>
        </p:spPr>
      </p:pic>
      <p:pic>
        <p:nvPicPr>
          <p:cNvPr id="13320" name="Picture 8" descr="https://encrypted-tbn1.gstatic.com/images?q=tbn:ANd9GcSSJBBQO8nu1VvzkNMasxixbKkXNGr8s7I_z7T8P5d93Hvtgha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4114800"/>
            <a:ext cx="3657600" cy="2425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086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5334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White-breasted nuthatch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5368" name="Picture 8" descr="https://encrypted-tbn1.gstatic.com/images?q=tbn:ANd9GcQcwvbmC1QHcQCbR9i7ncD8yqV1lY1ykE3iAkoilUgDYjXFEtf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447800"/>
            <a:ext cx="3429000" cy="2806804"/>
          </a:xfrm>
          <a:prstGeom prst="rect">
            <a:avLst/>
          </a:prstGeom>
          <a:noFill/>
        </p:spPr>
      </p:pic>
      <p:pic>
        <p:nvPicPr>
          <p:cNvPr id="15370" name="Picture 10" descr="https://encrypted-tbn1.gstatic.com/images?q=tbn:ANd9GcScGYVhDuReo2l0ckekQYyVQ4WqE6ughu1NLXlSZGfTUhg97Q2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886200"/>
            <a:ext cx="2743200" cy="2755446"/>
          </a:xfrm>
          <a:prstGeom prst="rect">
            <a:avLst/>
          </a:prstGeom>
          <a:noFill/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Carolina wren 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2" descr="https://encrypted-tbn1.gstatic.com/images?q=tbn:ANd9GcQOXDR0dhZYVDU9JAmAUIYGZDjavpOuVxwq3urQnj9E1V9D_42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295400"/>
            <a:ext cx="3276600" cy="2983797"/>
          </a:xfrm>
          <a:prstGeom prst="rect">
            <a:avLst/>
          </a:prstGeom>
          <a:noFill/>
        </p:spPr>
      </p:pic>
      <p:pic>
        <p:nvPicPr>
          <p:cNvPr id="11" name="Picture 4" descr="https://encrypted-tbn1.gstatic.com/images?q=tbn:ANd9GcRHET_qkeYfDqZ8d_8GnCkPDHXrm_WCuL_E4Py0Waydo_7lFsD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191000"/>
            <a:ext cx="3200400" cy="249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544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096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Wood thrush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American robin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42" name="Picture 2" descr="https://encrypted-tbn1.gstatic.com/images?q=tbn:ANd9GcQPhcMVQKXM_Z5izeGF3RrD0zW2FXEcCjYplb30gTIa72QLg_xt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3733800" cy="3111500"/>
          </a:xfrm>
          <a:prstGeom prst="rect">
            <a:avLst/>
          </a:prstGeom>
          <a:noFill/>
        </p:spPr>
      </p:pic>
      <p:pic>
        <p:nvPicPr>
          <p:cNvPr id="10244" name="Picture 4" descr="https://encrypted-tbn3.gstatic.com/images?q=tbn:ANd9GcTSbhdppmK9ayT3RedyB_XB16LnKut6vWOVm4XVMcVFIGXQYMz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191000"/>
            <a:ext cx="3288415" cy="2286000"/>
          </a:xfrm>
          <a:prstGeom prst="rect">
            <a:avLst/>
          </a:prstGeom>
          <a:noFill/>
        </p:spPr>
      </p:pic>
      <p:pic>
        <p:nvPicPr>
          <p:cNvPr id="10246" name="Picture 6" descr="https://encrypted-tbn0.gstatic.com/images?q=tbn:ANd9GcS7a17DdY-El6fRW5bcIvaSJJWJYIfKDL-UjWKtptJG7NiBree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19200"/>
            <a:ext cx="3962400" cy="2651206"/>
          </a:xfrm>
          <a:prstGeom prst="rect">
            <a:avLst/>
          </a:prstGeom>
          <a:noFill/>
        </p:spPr>
      </p:pic>
      <p:pic>
        <p:nvPicPr>
          <p:cNvPr id="10248" name="Picture 8" descr="https://encrypted-tbn3.gstatic.com/images?q=tbn:ANd9GcSiL_uz0L1nSJl3ICETX7gcAj6onrPdA2Ekv0QQPBIJlZMtd5g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4267200"/>
            <a:ext cx="1981200" cy="2314575"/>
          </a:xfrm>
          <a:prstGeom prst="rect">
            <a:avLst/>
          </a:prstGeom>
          <a:noFill/>
        </p:spPr>
      </p:pic>
      <p:pic>
        <p:nvPicPr>
          <p:cNvPr id="10250" name="Picture 10" descr="https://encrypted-tbn1.gstatic.com/images?q=tbn:ANd9GcS4V-5IoUmd2SS5V7VEpmoMBMzL3SlWy7VDPOble45wxZV3RnX-x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3962400"/>
            <a:ext cx="1685925" cy="2714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173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81000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Wood frog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Lithobates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sylvaticus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pic>
        <p:nvPicPr>
          <p:cNvPr id="3" name="Picture 2" descr="https://encrypted-tbn1.gstatic.com/images?q=tbn:ANd9GcS1jPr7Pkit04FR31MZwLyn0UXaumCe_53W2miji7oECms706Jxz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447800"/>
            <a:ext cx="409989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natureintoaction.files.wordpress.com/2013/04/wood-frog-eggs-close-up-stokes-state-forest-vernal-poo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382" y="609600"/>
            <a:ext cx="4019549" cy="301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loudounwildlife.org/Images/vernal_pool_montress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247" y="3886200"/>
            <a:ext cx="413132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aturalheritage.state.pa.us/images/Vernal/big/Lithobates%20sylvaticus%20wood%20frog%20egg%20mass%20raft%20Sally%20Ray%2025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99408"/>
            <a:ext cx="3366656" cy="224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251398"/>
              </p:ext>
            </p:extLst>
          </p:nvPr>
        </p:nvGraphicFramePr>
        <p:xfrm>
          <a:off x="0" y="6322074"/>
          <a:ext cx="1025525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Packager Shell Object" showAsIcon="1" r:id="rId7" imgW="1026000" imgH="440280" progId="Package">
                  <p:embed/>
                </p:oleObj>
              </mc:Choice>
              <mc:Fallback>
                <p:oleObj name="Packager Shell Object" showAsIcon="1" r:id="rId7" imgW="102600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6322074"/>
                        <a:ext cx="1025525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951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Eastern bluebird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334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Gray catbird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218" name="Picture 2" descr="https://encrypted-tbn1.gstatic.com/images?q=tbn:ANd9GcSHzTgI2frffXVNY879kos6LAiOpY0hAcY60pTd3nyckAuAd6eAG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3693266" cy="2590800"/>
          </a:xfrm>
          <a:prstGeom prst="rect">
            <a:avLst/>
          </a:prstGeom>
          <a:noFill/>
        </p:spPr>
      </p:pic>
      <p:pic>
        <p:nvPicPr>
          <p:cNvPr id="9220" name="Picture 4" descr="https://encrypted-tbn1.gstatic.com/images?q=tbn:ANd9GcR3CKpZ8fOdNhqn84T1PTobO3IJJF2CesTKXf0LacVpYI5sFEa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267200"/>
            <a:ext cx="3936998" cy="2362200"/>
          </a:xfrm>
          <a:prstGeom prst="rect">
            <a:avLst/>
          </a:prstGeom>
          <a:noFill/>
        </p:spPr>
      </p:pic>
      <p:pic>
        <p:nvPicPr>
          <p:cNvPr id="9222" name="Picture 6" descr="https://encrypted-tbn0.gstatic.com/images?q=tbn:ANd9GcQcQXu_bSIrT3wJpBnEr4DuOEgvok55NJfQRUDFdqkO6tlxzHasU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962399"/>
            <a:ext cx="3657600" cy="2764467"/>
          </a:xfrm>
          <a:prstGeom prst="rect">
            <a:avLst/>
          </a:prstGeom>
          <a:noFill/>
        </p:spPr>
      </p:pic>
      <p:pic>
        <p:nvPicPr>
          <p:cNvPr id="9224" name="Picture 8" descr="https://encrypted-tbn3.gstatic.com/images?q=tbn:ANd9GcS9hdZctMI-NyA8rRZpcMvZw4HnQv6UhgM0a8lCb06kQZDV-K1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143000"/>
            <a:ext cx="2133600" cy="2667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752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encrypted-tbn1.gstatic.com/images?q=tbn:ANd9GcRp47yhOn0wyHvcfXzoA2avv8UIl0G7dgLbT5Q_ejvA2TTIXeToX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3124200" cy="3782732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Northern mockingbird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4" name="Picture 2" descr="https://encrypted-tbn2.gstatic.com/images?q=tbn:ANd9GcQ_c953LQ6PNLIUNkH9SfA1fLYGJrGnV1vH0f2W0abtf0aD7E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191000"/>
            <a:ext cx="3664260" cy="2438400"/>
          </a:xfrm>
          <a:prstGeom prst="rect">
            <a:avLst/>
          </a:prstGeom>
          <a:noFill/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720883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Red-winged blackbird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Picture 2" descr="https://encrypted-tbn1.gstatic.com/images?q=tbn:ANd9GcQot-ncj1qPlktFeDl-icUF9S_Z8SuoOYU15c3BYXwGT1XOaEa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406683"/>
            <a:ext cx="3657600" cy="3102966"/>
          </a:xfrm>
          <a:prstGeom prst="rect">
            <a:avLst/>
          </a:prstGeom>
          <a:noFill/>
        </p:spPr>
      </p:pic>
      <p:pic>
        <p:nvPicPr>
          <p:cNvPr id="11" name="Picture 4" descr="https://encrypted-tbn2.gstatic.com/images?q=tbn:ANd9GcTPok3d86RrsnPZ37i4rW7y4r-XIWHJDaYa6r4So8vKPSUV6t2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149883"/>
            <a:ext cx="3124200" cy="24894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798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European starling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Cedar waxwing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170" name="Picture 2" descr="https://encrypted-tbn2.gstatic.com/images?q=tbn:ANd9GcSxxa2L5A0Wc_9rN3oeuka6mzUxslaNI0nrdcYGOQSrptmGlyTt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3911600" cy="2514600"/>
          </a:xfrm>
          <a:prstGeom prst="rect">
            <a:avLst/>
          </a:prstGeom>
          <a:noFill/>
        </p:spPr>
      </p:pic>
      <p:pic>
        <p:nvPicPr>
          <p:cNvPr id="7172" name="Picture 4" descr="https://encrypted-tbn2.gstatic.com/images?q=tbn:ANd9GcTvZRZoZdpTrt78bdCPAaI4bg7gV4c5bM_CjSmcGEu9hwCkVvghW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038600"/>
            <a:ext cx="2743200" cy="2057400"/>
          </a:xfrm>
          <a:prstGeom prst="rect">
            <a:avLst/>
          </a:prstGeom>
          <a:noFill/>
        </p:spPr>
      </p:pic>
      <p:pic>
        <p:nvPicPr>
          <p:cNvPr id="7174" name="Picture 6" descr="https://encrypted-tbn3.gstatic.com/images?q=tbn:ANd9GcTHbP-woWHJal13f176voRXRC3a8gNEx3sunU6nPpggSVsLNrA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3429000"/>
            <a:ext cx="2425849" cy="3124200"/>
          </a:xfrm>
          <a:prstGeom prst="rect">
            <a:avLst/>
          </a:prstGeom>
          <a:noFill/>
        </p:spPr>
      </p:pic>
      <p:pic>
        <p:nvPicPr>
          <p:cNvPr id="7176" name="Picture 8" descr="https://encrypted-tbn2.gstatic.com/images?q=tbn:ANd9GcQLTiV6jeV51aAJgnX9XeLSgi8awZvDExB3scbk1J9u1fMBs3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1295400"/>
            <a:ext cx="2682776" cy="2743200"/>
          </a:xfrm>
          <a:prstGeom prst="rect">
            <a:avLst/>
          </a:prstGeom>
          <a:noFill/>
        </p:spPr>
      </p:pic>
      <p:pic>
        <p:nvPicPr>
          <p:cNvPr id="7178" name="Picture 10" descr="https://encrypted-tbn2.gstatic.com/images?q=tbn:ANd9GcRjDVZZSeuG-eKyWlR7frKT-ORZ4PWoVVqEo2YHqstLiwQevpq8j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79740" y="4038600"/>
            <a:ext cx="3664260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700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Scarlet tanager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Northern cardinal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 descr="https://encrypted-tbn0.gstatic.com/images?q=tbn:ANd9GcRqV7xyGw17SPlZiSaW1V9UBpYMgqpTjzd2gFpFNQX_QIcQHdjf3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3915811" cy="2895600"/>
          </a:xfrm>
          <a:prstGeom prst="rect">
            <a:avLst/>
          </a:prstGeom>
          <a:noFill/>
        </p:spPr>
      </p:pic>
      <p:pic>
        <p:nvPicPr>
          <p:cNvPr id="4100" name="Picture 4" descr="https://encrypted-tbn3.gstatic.com/images?q=tbn:ANd9GcQCJKVQyV0LqFFvaidm_K2p2w-uBbGBKShPE0s-7M51zGIM-cW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267200"/>
            <a:ext cx="3657600" cy="2433968"/>
          </a:xfrm>
          <a:prstGeom prst="rect">
            <a:avLst/>
          </a:prstGeom>
          <a:noFill/>
        </p:spPr>
      </p:pic>
      <p:pic>
        <p:nvPicPr>
          <p:cNvPr id="4104" name="Picture 8" descr="https://encrypted-tbn2.gstatic.com/images?q=tbn:ANd9GcTE621CH0LlsfeLNk-qu0uNFc1as3ZhO5SslOOQZh0byHXGq-YH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447800"/>
            <a:ext cx="3581400" cy="3161823"/>
          </a:xfrm>
          <a:prstGeom prst="rect">
            <a:avLst/>
          </a:prstGeom>
          <a:noFill/>
        </p:spPr>
      </p:pic>
      <p:pic>
        <p:nvPicPr>
          <p:cNvPr id="4106" name="Picture 10" descr="https://encrypted-tbn3.gstatic.com/images?q=tbn:ANd9GcSBdztlxpxv7hO3dcK-irJ7d7JT-RDrUkmALRni3xwZ1eMG4zZ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495800"/>
            <a:ext cx="2950195" cy="220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373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Eastern towhee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Dark-eyed junco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7042" name="Picture 2" descr="https://encrypted-tbn1.gstatic.com/images?q=tbn:ANd9GcTU56kkyxwlNdOV7saLUAONUalRTYqQhs498qbpEO3UDe9PkRp6k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1524000"/>
            <a:ext cx="3686323" cy="2667000"/>
          </a:xfrm>
          <a:prstGeom prst="rect">
            <a:avLst/>
          </a:prstGeom>
          <a:noFill/>
        </p:spPr>
      </p:pic>
      <p:pic>
        <p:nvPicPr>
          <p:cNvPr id="87044" name="Picture 4" descr="https://encrypted-tbn2.gstatic.com/images?q=tbn:ANd9GcSRyLQd40rDiLa2DDL7qzqT2RuoUThHtaRwCEeKualMf0EmVa5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810000"/>
            <a:ext cx="2209800" cy="2834795"/>
          </a:xfrm>
          <a:prstGeom prst="rect">
            <a:avLst/>
          </a:prstGeom>
          <a:noFill/>
        </p:spPr>
      </p:pic>
      <p:pic>
        <p:nvPicPr>
          <p:cNvPr id="87046" name="Picture 6" descr="https://encrypted-tbn2.gstatic.com/images?q=tbn:ANd9GcT3GhrXm0K3w6p7SKaqfVDkzAPyg1TppZh6GZN9DUmbuWwKCPF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371600"/>
            <a:ext cx="2743200" cy="2743200"/>
          </a:xfrm>
          <a:prstGeom prst="rect">
            <a:avLst/>
          </a:prstGeom>
          <a:noFill/>
        </p:spPr>
      </p:pic>
      <p:pic>
        <p:nvPicPr>
          <p:cNvPr id="87048" name="Picture 8" descr="https://encrypted-tbn3.gstatic.com/images?q=tbn:ANd9GcSmLyDb-qha-llRv_Izqbd0BHxwQZh0aEyLbcUA-eNjJt75w3b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4191000"/>
            <a:ext cx="3505200" cy="23325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63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White-throated sparrow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4994" name="Picture 2" descr="https://encrypted-tbn1.gstatic.com/images?q=tbn:ANd9GcQcPZFEp5oO5_THF02NlXSCXrK2CwgytNnTvny6-ETpdegkwqB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14800"/>
            <a:ext cx="3634481" cy="2286000"/>
          </a:xfrm>
          <a:prstGeom prst="rect">
            <a:avLst/>
          </a:prstGeom>
          <a:noFill/>
        </p:spPr>
      </p:pic>
      <p:pic>
        <p:nvPicPr>
          <p:cNvPr id="84996" name="Picture 4" descr="https://encrypted-tbn0.gstatic.com/images?q=tbn:ANd9GcSSXMAR_FLnY-v8Y7mOSG3IxmgBcxwnr_sfN6AAWzH6IIa4Y4uvo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3657600" cy="2598821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724400" y="731837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       House 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sparrow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6" descr="https://encrypted-tbn2.gstatic.com/images?q=tbn:ANd9GcRDbb8q-FOC3abE0Qc-2_yuNOU8wD1pDUMipiLyTXHdSykltDo_y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95400"/>
            <a:ext cx="3505200" cy="2721684"/>
          </a:xfrm>
          <a:prstGeom prst="rect">
            <a:avLst/>
          </a:prstGeom>
          <a:noFill/>
        </p:spPr>
      </p:pic>
      <p:pic>
        <p:nvPicPr>
          <p:cNvPr id="10" name="Picture 8" descr="https://encrypted-tbn1.gstatic.com/images?q=tbn:ANd9GcTdfbg9x6YuWKabkJ7IC7lywlx0kBoY6WcALDPzFeQOzonc8dC8p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114800"/>
            <a:ext cx="3048000" cy="26432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073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62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Brown-headed cowbird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Common grackle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22" name="Picture 2" descr="https://encrypted-tbn1.gstatic.com/images?q=tbn:ANd9GcQgA_1vqKcauUE3RMURn8csTEFbp-B23CcMobD_X8l2zGUedC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3850103" cy="2743200"/>
          </a:xfrm>
          <a:prstGeom prst="rect">
            <a:avLst/>
          </a:prstGeom>
          <a:noFill/>
        </p:spPr>
      </p:pic>
      <p:pic>
        <p:nvPicPr>
          <p:cNvPr id="81924" name="Picture 4" descr="https://encrypted-tbn3.gstatic.com/images?q=tbn:ANd9GcTQkUWPZCFnKm4tB0rsQrjgbiXgPEAN_q0F4zSN_X_q5QsihZL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419600"/>
            <a:ext cx="3351123" cy="2209800"/>
          </a:xfrm>
          <a:prstGeom prst="rect">
            <a:avLst/>
          </a:prstGeom>
          <a:noFill/>
        </p:spPr>
      </p:pic>
      <p:pic>
        <p:nvPicPr>
          <p:cNvPr id="81926" name="Picture 6" descr="https://encrypted-tbn1.gstatic.com/images?q=tbn:ANd9GcRVDqIDDdP_FmDnp3mrjmJekPz-AsnyBCJgVUOYNksot92yxNtO6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47800"/>
            <a:ext cx="3810000" cy="2648589"/>
          </a:xfrm>
          <a:prstGeom prst="rect">
            <a:avLst/>
          </a:prstGeom>
          <a:noFill/>
        </p:spPr>
      </p:pic>
      <p:pic>
        <p:nvPicPr>
          <p:cNvPr id="81928" name="Picture 8" descr="https://encrypted-tbn0.gstatic.com/images?q=tbn:ANd9GcRm1ZLzhOraluHeMFJfDyRuneXf6Fi4yyCAC3tKeOs4lVNT5bkeM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267200"/>
            <a:ext cx="2971800" cy="2377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185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23771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Baltimore oriole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304800"/>
            <a:ext cx="42672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Rose-breasted Grosbeak</a:t>
            </a:r>
          </a:p>
          <a:p>
            <a:endParaRPr lang="en-US" dirty="0"/>
          </a:p>
        </p:txBody>
      </p:sp>
      <p:pic>
        <p:nvPicPr>
          <p:cNvPr id="80898" name="Picture 2" descr="https://encrypted-tbn1.gstatic.com/images?q=tbn:ANd9GcTb2bFxLsLHCC1acMLSDrjaQHmerJ93uArduaAd9-jcH_q9m645X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4400"/>
            <a:ext cx="3469014" cy="2209800"/>
          </a:xfrm>
          <a:prstGeom prst="rect">
            <a:avLst/>
          </a:prstGeom>
          <a:noFill/>
        </p:spPr>
      </p:pic>
      <p:pic>
        <p:nvPicPr>
          <p:cNvPr id="80900" name="Picture 4" descr="https://encrypted-tbn3.gstatic.com/images?q=tbn:ANd9GcRl3Ya6ZPUS49MdPecefJrFq5BXQ1amujTwbS5RSZkTkO-RDsiuB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4797" y="3048000"/>
            <a:ext cx="3507203" cy="2514600"/>
          </a:xfrm>
          <a:prstGeom prst="rect">
            <a:avLst/>
          </a:prstGeom>
          <a:noFill/>
        </p:spPr>
      </p:pic>
      <p:pic>
        <p:nvPicPr>
          <p:cNvPr id="80902" name="Picture 6" descr="https://encrypted-tbn0.gstatic.com/images?q=tbn:ANd9GcRfj09zD5dTlO_uSlblLymVB8a9QTx0NK2ziAxHELXTmWln0zq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5056078"/>
            <a:ext cx="2514600" cy="1673353"/>
          </a:xfrm>
          <a:prstGeom prst="rect">
            <a:avLst/>
          </a:prstGeom>
          <a:noFill/>
        </p:spPr>
      </p:pic>
      <p:pic>
        <p:nvPicPr>
          <p:cNvPr id="10246" name="Picture 6" descr="http://www.larkwire.com/static/content/images/ipad/LBNA1/Rose-breastedGrosbea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27" y="914400"/>
            <a:ext cx="3874421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40.media.tumblr.com/6787529553f8de57b5eae6bb6ba686a0/tumblr_mn5hk07qqI1r38hk2o1_12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483" y="3971925"/>
            <a:ext cx="3690708" cy="275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19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81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Purple finch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81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House finch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0" y="37338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American goldfinch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3970" name="Picture 2" descr="https://encrypted-tbn2.gstatic.com/images?q=tbn:ANd9GcQF7kuIYfGJqcz_vVswQGtR_6ZHgVvR40sMyXW7SMKRADgT2wV-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3276600" cy="2444849"/>
          </a:xfrm>
          <a:prstGeom prst="rect">
            <a:avLst/>
          </a:prstGeom>
          <a:noFill/>
        </p:spPr>
      </p:pic>
      <p:pic>
        <p:nvPicPr>
          <p:cNvPr id="83974" name="Picture 6" descr="https://encrypted-tbn1.gstatic.com/images?q=tbn:ANd9GcQDXwZ7sC4Hga_MtCyoY2wHBWOKwYPqlID9l-bbfKWN_UAE-Kp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990600"/>
            <a:ext cx="3581400" cy="2558144"/>
          </a:xfrm>
          <a:prstGeom prst="rect">
            <a:avLst/>
          </a:prstGeom>
          <a:noFill/>
        </p:spPr>
      </p:pic>
      <p:pic>
        <p:nvPicPr>
          <p:cNvPr id="83976" name="Picture 8" descr="https://encrypted-tbn3.gstatic.com/images?q=tbn:ANd9GcSuMH7n2bmE5OJjE9WT8T6wLwI9OzcfGicXoPXDnrEMS3PG8JI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267200"/>
            <a:ext cx="3276600" cy="23829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597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Birds – Random Oddballs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Rove dove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Mourning dove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Ruby-throated hummingbird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Kingfisher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American woodcock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Whip-poor-will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Wild turkey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14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81000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Green </a:t>
            </a:r>
            <a:r>
              <a:rPr lang="en-US" dirty="0" err="1" smtClean="0">
                <a:solidFill>
                  <a:srgbClr val="FFC000"/>
                </a:solidFill>
              </a:rPr>
              <a:t>treefrog</a:t>
            </a:r>
            <a:endParaRPr lang="en-US" dirty="0" smtClean="0">
              <a:solidFill>
                <a:srgbClr val="FFC0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Hyla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cinereus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pic>
        <p:nvPicPr>
          <p:cNvPr id="4" name="Picture 2" descr="https://encrypted-tbn0.gstatic.com/images?q=tbn:ANd9GcTkhtxsbv2eRgVtnZTVC8oaHRrmb7RMAWZ2iukThb_GSdYuknzLK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57745"/>
            <a:ext cx="3866582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statesymbolsusa.org/IMAGES/Georgia/green_tree_frog_3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87" y="4481944"/>
            <a:ext cx="1832294" cy="230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390186"/>
              </p:ext>
            </p:extLst>
          </p:nvPr>
        </p:nvGraphicFramePr>
        <p:xfrm>
          <a:off x="0" y="6377901"/>
          <a:ext cx="1230313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name="Packager Shell Object" showAsIcon="1" r:id="rId5" imgW="1229760" imgH="440280" progId="Package">
                  <p:embed/>
                </p:oleObj>
              </mc:Choice>
              <mc:Fallback>
                <p:oleObj name="Packager Shell Object" showAsIcon="1" r:id="rId5" imgW="122976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6377901"/>
                        <a:ext cx="1230313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8"/>
          <p:cNvSpPr>
            <a:spLocks noGrp="1"/>
          </p:cNvSpPr>
          <p:nvPr>
            <p:ph type="body" idx="1"/>
          </p:nvPr>
        </p:nvSpPr>
        <p:spPr>
          <a:xfrm>
            <a:off x="4746346" y="145473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Gray </a:t>
            </a:r>
            <a:r>
              <a:rPr lang="en-US" dirty="0" err="1" smtClean="0">
                <a:solidFill>
                  <a:srgbClr val="FFC000"/>
                </a:solidFill>
              </a:rPr>
              <a:t>treefrog</a:t>
            </a:r>
            <a:endParaRPr lang="en-US" dirty="0" smtClean="0">
              <a:solidFill>
                <a:srgbClr val="FFC0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Hyla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versicolor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pic>
        <p:nvPicPr>
          <p:cNvPr id="13" name="Picture 2" descr="http://srelherp.uga.edu/anurans/pics/hylchr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098" y="3841174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herpsofnc.org/herps_of_NC/anurans/Hylchrver/Hyla%20chrysocelis5%20-%20ME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546" y="1383723"/>
            <a:ext cx="3856104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376572"/>
              </p:ext>
            </p:extLst>
          </p:nvPr>
        </p:nvGraphicFramePr>
        <p:xfrm>
          <a:off x="6477000" y="6412924"/>
          <a:ext cx="11557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Packager Shell Object" showAsIcon="1" r:id="rId9" imgW="1156320" imgH="440280" progId="Package">
                  <p:embed/>
                </p:oleObj>
              </mc:Choice>
              <mc:Fallback>
                <p:oleObj name="Packager Shell Object" showAsIcon="1" r:id="rId9" imgW="115632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477000" y="6412924"/>
                        <a:ext cx="11557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631951"/>
              </p:ext>
            </p:extLst>
          </p:nvPr>
        </p:nvGraphicFramePr>
        <p:xfrm>
          <a:off x="7588250" y="6384828"/>
          <a:ext cx="155575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" name="Packager Shell Object" showAsIcon="1" r:id="rId11" imgW="1555560" imgH="440280" progId="Package">
                  <p:embed/>
                </p:oleObj>
              </mc:Choice>
              <mc:Fallback>
                <p:oleObj name="Packager Shell Object" showAsIcon="1" r:id="rId11" imgW="155556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588250" y="6384828"/>
                        <a:ext cx="155575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73418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381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Rock dove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810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Mourning dove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1746" name="Picture 2" descr="https://encrypted-tbn2.gstatic.com/images?q=tbn:ANd9GcTNrcmR8GhBiWeq9fPOZlYr7Zud6-Wcri-XTcdIFRiQOxi2wsPpN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2895600" cy="306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s://encrypted-tbn2.gstatic.com/images?q=tbn:ANd9GcRTWeL9askMqkjn-pRvwpLGTWn5qL_NGXtGJz-SEhwtQ4ZssNw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4203124"/>
            <a:ext cx="3613041" cy="242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https://encrypted-tbn0.gstatic.com/images?q=tbn:ANd9GcQ62WykSZEG-SxpwaPg6S8jbG1BJBo3kYT-Yo_y31yfnziIg--Fl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827" y="920462"/>
            <a:ext cx="2336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https://encrypted-tbn1.gstatic.com/images?q=tbn:ANd9GcQaMW2xCHZamIQmAjyTshauFwhbXx8ZLzw_EvFvNYqHN0gYgQPoc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203124"/>
            <a:ext cx="29718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0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4572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Wild turkey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728" name="Picture 8" descr="http://www.reflectiveimages.com/images/EasternWildTurke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673" y="1080666"/>
            <a:ext cx="4191000" cy="318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https://encrypted-tbn1.gstatic.com/images?q=tbn:ANd9GcRGEWbG54upKOyAl-z6N4tt6incL0kRtyWNvz-Ngim76oQTEz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30940"/>
            <a:ext cx="3581400" cy="251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1000" y="409672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Whip-poor-will</a:t>
            </a:r>
            <a:endParaRPr lang="en-US" dirty="0"/>
          </a:p>
        </p:txBody>
      </p:sp>
      <p:pic>
        <p:nvPicPr>
          <p:cNvPr id="9" name="Picture 2" descr="https://encrypted-tbn1.gstatic.com/images?q=tbn:ANd9GcS8IxlKtG0ke4K59geZuBqfFI4wDe_uGSq9h3GdkprHKgiVDcLgZ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5975" y="2604667"/>
            <a:ext cx="3019425" cy="2232755"/>
          </a:xfrm>
          <a:prstGeom prst="rect">
            <a:avLst/>
          </a:prstGeom>
          <a:noFill/>
        </p:spPr>
      </p:pic>
      <p:pic>
        <p:nvPicPr>
          <p:cNvPr id="10" name="Picture 4" descr="https://encrypted-tbn0.gstatic.com/images?q=tbn:ANd9GcQNdPyvvoaYYyIIpYwiZcNIoZNBok9U4stfmlqo_XSrdnlPElSmq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080667"/>
            <a:ext cx="2609850" cy="2108760"/>
          </a:xfrm>
          <a:prstGeom prst="rect">
            <a:avLst/>
          </a:prstGeom>
          <a:noFill/>
        </p:spPr>
      </p:pic>
      <p:pic>
        <p:nvPicPr>
          <p:cNvPr id="11" name="Picture 6" descr="https://encrypted-tbn2.gstatic.com/images?q=tbn:ANd9GcSHMdBhDP2jTOWWu71N-Pgf2HNj2KGybu6BvV7k9-_J5Vob4xh17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509667"/>
            <a:ext cx="3206228" cy="213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821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American woodcock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https://encrypted-tbn1.gstatic.com/images?q=tbn:ANd9GcRjcOiohkZblQxVgVHv7BvQHr6rxbczSneL_TdGwQTrvRhZcBoDj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3893276" cy="2590800"/>
          </a:xfrm>
          <a:prstGeom prst="rect">
            <a:avLst/>
          </a:prstGeom>
          <a:noFill/>
        </p:spPr>
      </p:pic>
      <p:pic>
        <p:nvPicPr>
          <p:cNvPr id="22532" name="Picture 4" descr="https://encrypted-tbn0.gstatic.com/images?q=tbn:ANd9GcQO1h1DLOMr-ESyO3JbDmH_uVZ8aaYg0TgvPohFnqwHD2Q-Mb9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114800"/>
            <a:ext cx="3429000" cy="2427270"/>
          </a:xfrm>
          <a:prstGeom prst="rect">
            <a:avLst/>
          </a:prstGeom>
          <a:noFill/>
        </p:spPr>
      </p:pic>
      <p:pic>
        <p:nvPicPr>
          <p:cNvPr id="22534" name="Picture 6" descr="https://encrypted-tbn1.gstatic.com/images?q=tbn:ANd9GcT-OVWWhlB866PVm81hNgl6Y-KK-gJcyqk09BCcl1C_IDxxNwjkJ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219200"/>
            <a:ext cx="3838575" cy="2875228"/>
          </a:xfrm>
          <a:prstGeom prst="rect">
            <a:avLst/>
          </a:prstGeom>
          <a:noFill/>
        </p:spPr>
      </p:pic>
      <p:pic>
        <p:nvPicPr>
          <p:cNvPr id="22536" name="Picture 8" descr="https://encrypted-tbn0.gstatic.com/images?q=tbn:ANd9GcRlFmdkwa_sShj3gW49tYufNeTjyIW-ERbwY_bUc8iMuTBoL51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191000"/>
            <a:ext cx="3657600" cy="239454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419600" y="304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6"/>
              </a:rPr>
              <a:t>https://www.youtube.com/watch?v=TFnKFF8eYfs&amp;feature=related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22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48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Belted kingfisher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3048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Ruby throated hummingbird</a:t>
            </a:r>
          </a:p>
          <a:p>
            <a:endParaRPr lang="en-US" dirty="0"/>
          </a:p>
        </p:txBody>
      </p:sp>
      <p:pic>
        <p:nvPicPr>
          <p:cNvPr id="5" name="Picture 4" descr="https://encrypted-tbn0.gstatic.com/images?q=tbn:ANd9GcSNv8fCGPZ8XGqWkZtHMFO2gw-B2DwK_kU-i13RFQOe5ALzfboBc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352800"/>
            <a:ext cx="2362200" cy="1933576"/>
          </a:xfrm>
          <a:prstGeom prst="rect">
            <a:avLst/>
          </a:prstGeom>
          <a:noFill/>
        </p:spPr>
      </p:pic>
      <p:pic>
        <p:nvPicPr>
          <p:cNvPr id="6" name="Picture 6" descr="https://encrypted-tbn2.gstatic.com/images?q=tbn:ANd9GcTvoGRd7Zr87pJcjZ199L_3eg4AZD41VoXlE_CSWIcfWBzkTgH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4876800"/>
            <a:ext cx="2743200" cy="1825476"/>
          </a:xfrm>
          <a:prstGeom prst="rect">
            <a:avLst/>
          </a:prstGeom>
          <a:noFill/>
        </p:spPr>
      </p:pic>
      <p:pic>
        <p:nvPicPr>
          <p:cNvPr id="7" name="Picture 2" descr="https://encrypted-tbn1.gstatic.com/images?q=tbn:ANd9GcRULnnmG7-eHVC9jA7LkXYFWcVR7WPa-gEtFKd02Fycx3l0B-3gr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19200"/>
            <a:ext cx="3357119" cy="2514600"/>
          </a:xfrm>
          <a:prstGeom prst="rect">
            <a:avLst/>
          </a:prstGeom>
          <a:noFill/>
        </p:spPr>
      </p:pic>
      <p:pic>
        <p:nvPicPr>
          <p:cNvPr id="8" name="Picture 2" descr="https://encrypted-tbn2.gstatic.com/images?q=tbn:ANd9GcS5cI4INkN9cETGXoujcsShMWI0giD6sBO9P92UHiinf-R-OZ0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9145" y="1447800"/>
            <a:ext cx="3861991" cy="2819400"/>
          </a:xfrm>
          <a:prstGeom prst="rect">
            <a:avLst/>
          </a:prstGeom>
          <a:noFill/>
        </p:spPr>
      </p:pic>
      <p:pic>
        <p:nvPicPr>
          <p:cNvPr id="9" name="Picture 4" descr="https://encrypted-tbn0.gstatic.com/images?q=tbn:ANd9GcSyezCyonwXHXf6c4POcbowk5yJkS9bvohmlkVitBmF39Eb3WX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4038600"/>
            <a:ext cx="2743200" cy="25888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13305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Mammals - Marsupials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24552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Primitive group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Characterized by raising their embryonic young in a pouch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Only one in the US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Virginia opossum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en-US" i="1" dirty="0" err="1" smtClean="0">
                <a:solidFill>
                  <a:srgbClr val="FFFF00"/>
                </a:solidFill>
              </a:rPr>
              <a:t>Didelphis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virginiana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endParaRPr lang="en-US" dirty="0"/>
          </a:p>
        </p:txBody>
      </p:sp>
      <p:pic>
        <p:nvPicPr>
          <p:cNvPr id="6" name="Picture 4" descr="http://www.ohiodnr.com/Portals/9/wildlife/images/speciesguide/virginiaopossum/oposs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219200"/>
            <a:ext cx="2266950" cy="3733800"/>
          </a:xfrm>
          <a:prstGeom prst="rect">
            <a:avLst/>
          </a:prstGeom>
          <a:noFill/>
        </p:spPr>
      </p:pic>
      <p:pic>
        <p:nvPicPr>
          <p:cNvPr id="7" name="Picture 6" descr="https://encrypted-tbn2.gstatic.com/images?q=tbn:ANd9GcRggNxCx5X_1EBPwLIcIWfxL8EVlZ-js6wUyWQYCGKIFv52uTrU7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223602" y="2853598"/>
            <a:ext cx="5478595" cy="1752600"/>
          </a:xfrm>
          <a:prstGeom prst="rect">
            <a:avLst/>
          </a:prstGeom>
          <a:noFill/>
        </p:spPr>
      </p:pic>
      <p:pic>
        <p:nvPicPr>
          <p:cNvPr id="8" name="Picture 8" descr="https://encrypted-tbn2.gstatic.com/images?q=tbn:ANd9GcTgzio04cR3D9etKNu3-B36VybYTRLdk2DdBK7ntFY1nXcNfHV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953000"/>
            <a:ext cx="2339810" cy="1752600"/>
          </a:xfrm>
          <a:prstGeom prst="rect">
            <a:avLst/>
          </a:prstGeom>
          <a:noFill/>
        </p:spPr>
      </p:pic>
      <p:pic>
        <p:nvPicPr>
          <p:cNvPr id="9" name="Picture 10" descr="https://encrypted-tbn2.gstatic.com/images?q=tbn:ANd9GcTSBb_i-i5_1PJAucnOZQelpiTVSkso8Eo3BPxQNMr9Bx4K81S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5029200"/>
            <a:ext cx="2809875" cy="1628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8556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Mammals - Insectivores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Shrews, moles, etc.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Among the smallest mammals in North America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Eat mostly insects and other invertebrates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Similar-looking to rodents, but actually quite different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Lack large incisors, instead have long row of sharp teeth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Longer nose and skull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Five toes on front feet (rodents have 4)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Rodents tend to be herbivorous/omnivorous, insectivores are carnivorous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Rodents have large eyes; insectivores have very tiny/reduced eyes and get around mostly by touch and sound</a:t>
            </a:r>
          </a:p>
        </p:txBody>
      </p:sp>
    </p:spTree>
    <p:extLst>
      <p:ext uri="{BB962C8B-B14F-4D97-AF65-F5344CB8AC3E}">
        <p14:creationId xmlns:p14="http://schemas.microsoft.com/office/powerpoint/2010/main" val="145789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Mammals - Insectivores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838200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Shrews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8200" y="8382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Moles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4" descr="https://encrypted-tbn0.gstatic.com/images?q=tbn:ANd9GcTHKd1iI6mGJAVyUm9VEHrPL5hAGRZ4AEyZCf9q-a9FziW1m2F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55" y="1600200"/>
            <a:ext cx="4285908" cy="2362200"/>
          </a:xfrm>
          <a:prstGeom prst="rect">
            <a:avLst/>
          </a:prstGeom>
          <a:noFill/>
        </p:spPr>
      </p:pic>
      <p:pic>
        <p:nvPicPr>
          <p:cNvPr id="10" name="Picture 6" descr="http://www.nyfalls.com/wildlife/gallery/mammals/Cryptotis-parva/track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455" y="3657600"/>
            <a:ext cx="4546169" cy="1219200"/>
          </a:xfrm>
          <a:prstGeom prst="rect">
            <a:avLst/>
          </a:prstGeom>
          <a:noFill/>
        </p:spPr>
      </p:pic>
      <p:pic>
        <p:nvPicPr>
          <p:cNvPr id="11" name="Picture 8" descr="https://encrypted-tbn2.gstatic.com/images?q=tbn:ANd9GcS4nGhRboyTGscXKgG_-iTLBr_6ylP0-inLofnPUl2x945TASxH0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845627"/>
            <a:ext cx="3657127" cy="1905000"/>
          </a:xfrm>
          <a:prstGeom prst="rect">
            <a:avLst/>
          </a:prstGeom>
          <a:noFill/>
        </p:spPr>
      </p:pic>
      <p:pic>
        <p:nvPicPr>
          <p:cNvPr id="12" name="Picture 2" descr="http://www.nenature.com/Images/EasternMoleLA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3922" y="1571298"/>
            <a:ext cx="3411877" cy="2235368"/>
          </a:xfrm>
          <a:prstGeom prst="rect">
            <a:avLst/>
          </a:prstGeom>
          <a:noFill/>
        </p:spPr>
      </p:pic>
      <p:pic>
        <p:nvPicPr>
          <p:cNvPr id="13" name="Picture 4" descr="https://encrypted-tbn1.gstatic.com/images?q=tbn:ANd9GcTn-f9-rtnUVskuzXUCTEGPBV4T1Etre18iLRWG6YgmmGAaRmC_k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3750" y="3785346"/>
            <a:ext cx="2819791" cy="1396637"/>
          </a:xfrm>
          <a:prstGeom prst="rect">
            <a:avLst/>
          </a:prstGeom>
          <a:noFill/>
        </p:spPr>
      </p:pic>
      <p:pic>
        <p:nvPicPr>
          <p:cNvPr id="14" name="Picture 8" descr="https://encrypted-tbn2.gstatic.com/images?q=tbn:ANd9GcQH6ABOkINGq0DML1GPt-x9uLdDdlD-HQFf4_A1y-RE72khRy7qV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16573" y="5181983"/>
            <a:ext cx="3011407" cy="1568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8556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Mammals - Bats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https://encrypted-tbn3.gstatic.com/images?q=tbn:ANd9GcSOHTpCQ5O7UAVfmmPl-MX8Z0LtL3wu4MykWav3k9i8EGRabTt0t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219200"/>
            <a:ext cx="2667000" cy="3021724"/>
          </a:xfrm>
          <a:prstGeom prst="rect">
            <a:avLst/>
          </a:prstGeom>
          <a:noFill/>
        </p:spPr>
      </p:pic>
      <p:pic>
        <p:nvPicPr>
          <p:cNvPr id="6" name="Picture 8" descr="http://www.acebatandwildlife.com/images/animals/little_brown_b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98" y="4096086"/>
            <a:ext cx="4225245" cy="2549117"/>
          </a:xfrm>
          <a:prstGeom prst="rect">
            <a:avLst/>
          </a:prstGeom>
          <a:noFill/>
        </p:spPr>
      </p:pic>
      <p:pic>
        <p:nvPicPr>
          <p:cNvPr id="7" name="Picture 10" descr="https://encrypted-tbn3.gstatic.com/images?q=tbn:ANd9GcSTga0SkJFCe5fphHA8SFVkGSIHChRwLp-w4QWQaJIL8xIGrLhfd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799" y="1219200"/>
            <a:ext cx="4225245" cy="2667000"/>
          </a:xfrm>
          <a:prstGeom prst="rect">
            <a:avLst/>
          </a:prstGeom>
          <a:noFill/>
        </p:spPr>
      </p:pic>
      <p:pic>
        <p:nvPicPr>
          <p:cNvPr id="8" name="Picture 12" descr="https://encrypted-tbn3.gstatic.com/images?q=tbn:ANd9GcQSJotRZISibSctS_zlhROLe-e-RqP7m5ixbbVGadBkoSKKDZc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261706"/>
            <a:ext cx="3971417" cy="2529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8556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Mammals - Lagomorphs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Eastern cottontail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s://encrypted-tbn2.gstatic.com/images?q=tbn:ANd9GcQrwDQqsAjt3B04-LHlUGiszwBjrj95QOQr4rligTklZ5RwDBu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600200"/>
            <a:ext cx="4081128" cy="3733800"/>
          </a:xfrm>
          <a:prstGeom prst="rect">
            <a:avLst/>
          </a:prstGeom>
          <a:noFill/>
        </p:spPr>
      </p:pic>
      <p:pic>
        <p:nvPicPr>
          <p:cNvPr id="6" name="Picture 6" descr="https://encrypted-tbn1.gstatic.com/images?q=tbn:ANd9GcRYeRSb3YwafPsNt6bhP5DGaD7ZOtkVDks8CUUNEFT4_EEk4Z5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05873" y="2831305"/>
            <a:ext cx="2235757" cy="1271588"/>
          </a:xfrm>
          <a:prstGeom prst="rect">
            <a:avLst/>
          </a:prstGeom>
          <a:noFill/>
        </p:spPr>
      </p:pic>
      <p:pic>
        <p:nvPicPr>
          <p:cNvPr id="7" name="Picture 8" descr="https://encrypted-tbn2.gstatic.com/images?q=tbn:ANd9GcSIBaKuVowhyEo9ERyFEjv7VTfW1Eu3fUgJrA19v136_CaK1m4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9978" y="2595562"/>
            <a:ext cx="2619375" cy="1743076"/>
          </a:xfrm>
          <a:prstGeom prst="rect">
            <a:avLst/>
          </a:prstGeom>
          <a:noFill/>
        </p:spPr>
      </p:pic>
      <p:pic>
        <p:nvPicPr>
          <p:cNvPr id="11266" name="Picture 2" descr="http://www.mnh.si.edu/lewisandclark/images/fs_desert_cottontail_si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627417"/>
            <a:ext cx="3543733" cy="212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556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Mammals - Rodents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Eastern chipmunk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Eastern gray squirrel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Eastern fox squirrel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Southern flying squirrel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Groundhog/woodchuck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Muskrat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American beaver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Nutria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Mice, rats, and voles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66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81000" y="152400"/>
            <a:ext cx="4040188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Northern cricket frog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Acris</a:t>
            </a:r>
            <a:r>
              <a:rPr lang="en-US" sz="2000" i="1" dirty="0" smtClean="0">
                <a:solidFill>
                  <a:srgbClr val="FFC000"/>
                </a:solidFill>
              </a:rPr>
              <a:t> </a:t>
            </a:r>
            <a:r>
              <a:rPr lang="en-US" sz="2000" i="1" dirty="0" err="1" smtClean="0">
                <a:solidFill>
                  <a:srgbClr val="FFC000"/>
                </a:solidFill>
              </a:rPr>
              <a:t>crepitans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</a:p>
        </p:txBody>
      </p:sp>
      <p:pic>
        <p:nvPicPr>
          <p:cNvPr id="4" name="Picture 8" descr="https://encrypted-tbn2.gstatic.com/images?q=tbn:ANd9GcSyiWYVTPcZ4JXqoMrX9usFFkwvyWEq2gRSnulOx7aLP5-HY8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6" y="1251460"/>
            <a:ext cx="3810000" cy="255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encrypted-tbn2.gstatic.com/images?q=tbn:ANd9GcQD-mEsq3HSeLCS3lOnZh5r1DVUPMWU1EkdD0KT8sF-_yR8oZa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1" y="3830782"/>
            <a:ext cx="3685309" cy="283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953217"/>
              </p:ext>
            </p:extLst>
          </p:nvPr>
        </p:nvGraphicFramePr>
        <p:xfrm>
          <a:off x="0" y="6409530"/>
          <a:ext cx="1597025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Packager Shell Object" showAsIcon="1" r:id="rId5" imgW="1596240" imgH="440280" progId="Package">
                  <p:embed/>
                </p:oleObj>
              </mc:Choice>
              <mc:Fallback>
                <p:oleObj name="Packager Shell Object" showAsIcon="1" r:id="rId5" imgW="159624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6409530"/>
                        <a:ext cx="1597025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0"/>
          <p:cNvSpPr txBox="1">
            <a:spLocks/>
          </p:cNvSpPr>
          <p:nvPr/>
        </p:nvSpPr>
        <p:spPr>
          <a:xfrm>
            <a:off x="4747055" y="304800"/>
            <a:ext cx="4041775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C000"/>
                </a:solidFill>
              </a:rPr>
              <a:t>Spring peeper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</a:rPr>
              <a:t>(</a:t>
            </a:r>
            <a:r>
              <a:rPr lang="en-US" sz="2000" i="1" dirty="0" err="1" smtClean="0">
                <a:solidFill>
                  <a:srgbClr val="FFC000"/>
                </a:solidFill>
              </a:rPr>
              <a:t>Pseudacris</a:t>
            </a:r>
            <a:r>
              <a:rPr lang="en-US" sz="2000" i="1" dirty="0" smtClean="0">
                <a:solidFill>
                  <a:srgbClr val="FFC000"/>
                </a:solidFill>
              </a:rPr>
              <a:t> crucifer</a:t>
            </a:r>
            <a:r>
              <a:rPr lang="en-US" sz="2000" dirty="0" smtClean="0">
                <a:solidFill>
                  <a:srgbClr val="FFC000"/>
                </a:solidFill>
              </a:rPr>
              <a:t>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14" name="Picture 2" descr="https://encrypted-tbn2.gstatic.com/images?q=tbn:ANd9GcRhrb_7GCEkGEnqpfd4richXtxbj5Fcl-XJgUV3RwOMtp3qq1CK6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372" y="1251460"/>
            <a:ext cx="3429000" cy="279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encrypted-tbn3.gstatic.com/images?q=tbn:ANd9GcT7lQuA-8WH7_0_6wBG3aiO8Q3Cwwf2bgU6EU48dB7aahnLiAjLg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463" y="3949744"/>
            <a:ext cx="2142957" cy="275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247541"/>
              </p:ext>
            </p:extLst>
          </p:nvPr>
        </p:nvGraphicFramePr>
        <p:xfrm>
          <a:off x="7906759" y="6418263"/>
          <a:ext cx="1165225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Packager Shell Object" showAsIcon="1" r:id="rId9" imgW="1164600" imgH="440280" progId="Package">
                  <p:embed/>
                </p:oleObj>
              </mc:Choice>
              <mc:Fallback>
                <p:oleObj name="Packager Shell Object" showAsIcon="1" r:id="rId9" imgW="116460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906759" y="6418263"/>
                        <a:ext cx="1165225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67488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76249" y="1524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Eastern gray squirrel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en-US" i="1" dirty="0" err="1" smtClean="0">
                <a:solidFill>
                  <a:srgbClr val="FFFF00"/>
                </a:solidFill>
              </a:rPr>
              <a:t>Sciurus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carolinensis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34636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Eastern fox squirrel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en-US" i="1" dirty="0" err="1" smtClean="0">
                <a:solidFill>
                  <a:srgbClr val="FFFF00"/>
                </a:solidFill>
              </a:rPr>
              <a:t>Sciurus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niger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5362" name="Picture 2" descr="https://encrypted-tbn3.gstatic.com/images?q=tbn:ANd9GcS2mRSgRs1hJaWIny1vEpE-JWHSM0_Njo7xVSjayYHScOJ8a8Y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4122293" cy="2743200"/>
          </a:xfrm>
          <a:prstGeom prst="rect">
            <a:avLst/>
          </a:prstGeom>
          <a:noFill/>
        </p:spPr>
      </p:pic>
      <p:pic>
        <p:nvPicPr>
          <p:cNvPr id="15368" name="Picture 8" descr="https://encrypted-tbn2.gstatic.com/images?q=tbn:ANd9GcSpA5fFWWkpA9eMfL4khwZJkQamA3Osyr4nDl6p6bAd3Oy7ttp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37" y="4778433"/>
            <a:ext cx="2286000" cy="1524001"/>
          </a:xfrm>
          <a:prstGeom prst="rect">
            <a:avLst/>
          </a:prstGeom>
          <a:noFill/>
        </p:spPr>
      </p:pic>
      <p:pic>
        <p:nvPicPr>
          <p:cNvPr id="15370" name="Picture 10" descr="https://encrypted-tbn0.gstatic.com/images?q=tbn:ANd9GcRT09M4ZE_GXJ5Qqg3n2jjr-FSRK3BlXSIYAHHrir6htttvARK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5836" y="4770120"/>
            <a:ext cx="2122712" cy="1981200"/>
          </a:xfrm>
          <a:prstGeom prst="rect">
            <a:avLst/>
          </a:prstGeom>
          <a:noFill/>
        </p:spPr>
      </p:pic>
      <p:pic>
        <p:nvPicPr>
          <p:cNvPr id="15372" name="Picture 12" descr="https://encrypted-tbn1.gstatic.com/images?q=tbn:ANd9GcSjz5nPHN09eCXTFi8Nit3TwlcVmkABAuGTXhgDl6-MmQKgNl_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4849" y="2895600"/>
            <a:ext cx="2743200" cy="2103120"/>
          </a:xfrm>
          <a:prstGeom prst="rect">
            <a:avLst/>
          </a:prstGeom>
          <a:noFill/>
        </p:spPr>
      </p:pic>
      <p:pic>
        <p:nvPicPr>
          <p:cNvPr id="13314" name="Picture 2" descr="http://www.skullsite.co.uk/Fsquirrel/fsquirrel_la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279" y="4825232"/>
            <a:ext cx="2907157" cy="195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encrypted-tbn0.gstatic.com/images?q=tbn:ANd9GcRo03lM8uqT2RnFY94KcXTb10ULOrc8HcCVdh9IXgLWS74OymNFj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5999" y="1143000"/>
            <a:ext cx="2888673" cy="21665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7792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5334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Eastern chipmunk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en-US" i="1" dirty="0" err="1" smtClean="0">
                <a:solidFill>
                  <a:srgbClr val="FFFF00"/>
                </a:solidFill>
              </a:rPr>
              <a:t>Tamias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striatus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314" name="Picture 2" descr="https://encrypted-tbn2.gstatic.com/images?q=tbn:ANd9GcTtEF7c9-FZfloBw5TG_mXnwnnJlYXTYwSh7W0pJ-o2yNbvpopCH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4012056" cy="2514600"/>
          </a:xfrm>
          <a:prstGeom prst="rect">
            <a:avLst/>
          </a:prstGeom>
          <a:noFill/>
        </p:spPr>
      </p:pic>
      <p:pic>
        <p:nvPicPr>
          <p:cNvPr id="13316" name="Picture 4" descr="https://encrypted-tbn1.gstatic.com/images?q=tbn:ANd9GcSHLkCor20je_MBcAlN7GjbS34hqXw8zu4l1FzCK5qfyOOdqRs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962400"/>
            <a:ext cx="2133600" cy="2723290"/>
          </a:xfrm>
          <a:prstGeom prst="rect">
            <a:avLst/>
          </a:prstGeom>
          <a:noFill/>
        </p:spPr>
      </p:pic>
      <p:sp>
        <p:nvSpPr>
          <p:cNvPr id="10" name="Content Placeholder 5"/>
          <p:cNvSpPr>
            <a:spLocks noGrp="1"/>
          </p:cNvSpPr>
          <p:nvPr>
            <p:ph sz="half" idx="2"/>
          </p:nvPr>
        </p:nvSpPr>
        <p:spPr>
          <a:xfrm>
            <a:off x="4849091" y="518318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Southern flying squirrel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en-US" i="1" dirty="0" err="1" smtClean="0">
                <a:solidFill>
                  <a:srgbClr val="FFFF00"/>
                </a:solidFill>
              </a:rPr>
              <a:t>Glaucomys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volans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1" name="Picture 8" descr="https://encrypted-tbn2.gstatic.com/images?q=tbn:ANd9GcR85NMCEGGWKRbJG068AL7diyn1Nro5mHAGvDzfsBb2wW8K_Ur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6691" y="4099718"/>
            <a:ext cx="3505200" cy="2545603"/>
          </a:xfrm>
          <a:prstGeom prst="rect">
            <a:avLst/>
          </a:prstGeom>
          <a:noFill/>
        </p:spPr>
      </p:pic>
      <p:pic>
        <p:nvPicPr>
          <p:cNvPr id="12" name="Picture 10" descr="https://encrypted-tbn0.gstatic.com/images?q=tbn:ANd9GcTtr7afjMCJ6p5N9ZqHUFObK85ZNgY89kDMrAa-yHA9TxfB7lJb4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8091" y="1585118"/>
            <a:ext cx="4012056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896917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2878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Common muskrat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en-US" i="1" dirty="0" err="1" smtClean="0">
                <a:solidFill>
                  <a:srgbClr val="FFFF00"/>
                </a:solidFill>
              </a:rPr>
              <a:t>Ondatra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zibethicus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809" y="225921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American beaver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en-US" i="1" dirty="0" smtClean="0">
                <a:solidFill>
                  <a:srgbClr val="FFFF00"/>
                </a:solidFill>
              </a:rPr>
              <a:t>Castor </a:t>
            </a:r>
            <a:r>
              <a:rPr lang="en-US" i="1" dirty="0" err="1" smtClean="0">
                <a:solidFill>
                  <a:srgbClr val="FFFF00"/>
                </a:solidFill>
              </a:rPr>
              <a:t>canadensis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290" name="Picture 2" descr="https://encrypted-tbn0.gstatic.com/images?q=tbn:ANd9GcQLAslBp5fHfTHcPBWlGu3WsHcQi2pwZWwEult2XKWNrRRcY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00200"/>
            <a:ext cx="4122293" cy="2743200"/>
          </a:xfrm>
          <a:prstGeom prst="rect">
            <a:avLst/>
          </a:prstGeom>
          <a:noFill/>
        </p:spPr>
      </p:pic>
      <p:pic>
        <p:nvPicPr>
          <p:cNvPr id="12292" name="Picture 4" descr="https://encrypted-tbn2.gstatic.com/images?q=tbn:ANd9GcQNGMCI1IVP46V6fvA23JUyg1Snx-Nq14GqsG6ZIVjs17zhb_9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855" y="4648841"/>
            <a:ext cx="3406266" cy="2209800"/>
          </a:xfrm>
          <a:prstGeom prst="rect">
            <a:avLst/>
          </a:prstGeom>
          <a:noFill/>
        </p:spPr>
      </p:pic>
      <p:pic>
        <p:nvPicPr>
          <p:cNvPr id="12294" name="Picture 6" descr="https://encrypted-tbn3.gstatic.com/images?q=tbn:ANd9GcRieBE47WeNBgI1D-vCtOTedHnZ_GCja1_0aH62POpcKNOuHjD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66713"/>
            <a:ext cx="3962400" cy="3076687"/>
          </a:xfrm>
          <a:prstGeom prst="rect">
            <a:avLst/>
          </a:prstGeom>
          <a:noFill/>
        </p:spPr>
      </p:pic>
      <p:pic>
        <p:nvPicPr>
          <p:cNvPr id="12296" name="Picture 8" descr="https://encrypted-tbn3.gstatic.com/images?q=tbn:ANd9GcT_D8V2dU41fUGfnEei4pE37qVXJewvpOlI8ZB2v6uXT711whN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517864"/>
            <a:ext cx="3124200" cy="2340136"/>
          </a:xfrm>
          <a:prstGeom prst="rect">
            <a:avLst/>
          </a:prstGeom>
          <a:noFill/>
        </p:spPr>
      </p:pic>
      <p:pic>
        <p:nvPicPr>
          <p:cNvPr id="12298" name="Picture 10" descr="https://encrypted-tbn0.gstatic.com/images?q=tbn:ANd9GcTcEO6vZkv42P37801T-yLe6ObnSgyQJ_zDe5CqS_TeH3xWTm_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3919745"/>
            <a:ext cx="1981200" cy="1733551"/>
          </a:xfrm>
          <a:prstGeom prst="rect">
            <a:avLst/>
          </a:prstGeom>
          <a:noFill/>
        </p:spPr>
      </p:pic>
      <p:pic>
        <p:nvPicPr>
          <p:cNvPr id="14338" name="Picture 2" descr="http://www.skullsite.co.uk/beaver/beaver_lat_8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343400"/>
            <a:ext cx="2068320" cy="165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63361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18205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Nutria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en-US" i="1" dirty="0" err="1" smtClean="0">
                <a:solidFill>
                  <a:srgbClr val="FFFF00"/>
                </a:solidFill>
              </a:rPr>
              <a:t>Myocastor</a:t>
            </a:r>
            <a:r>
              <a:rPr lang="en-US" i="1" dirty="0" smtClean="0">
                <a:solidFill>
                  <a:srgbClr val="FFFF00"/>
                </a:solidFill>
              </a:rPr>
              <a:t> coypus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048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Woodchuck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en-US" i="1" dirty="0" err="1" smtClean="0">
                <a:solidFill>
                  <a:srgbClr val="FFFF00"/>
                </a:solidFill>
              </a:rPr>
              <a:t>Marmota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monax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6" descr="https://encrypted-tbn0.gstatic.com/images?q=tbn:ANd9GcS0XoCgbHfvtJFt7rtJ2KmnG0YYO3Ve2nU0CN6JWGttw30USd--s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3886200" cy="2466774"/>
          </a:xfrm>
          <a:prstGeom prst="rect">
            <a:avLst/>
          </a:prstGeom>
          <a:noFill/>
        </p:spPr>
      </p:pic>
      <p:pic>
        <p:nvPicPr>
          <p:cNvPr id="7" name="Picture 8" descr="https://encrypted-tbn3.gstatic.com/images?q=tbn:ANd9GcRtOt3e63K3B4PI0FYBvCxfUHEVcghh5IzaWGVJSm5SKYKucETZ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" y="3722099"/>
            <a:ext cx="2286000" cy="3051928"/>
          </a:xfrm>
          <a:prstGeom prst="rect">
            <a:avLst/>
          </a:prstGeom>
          <a:noFill/>
        </p:spPr>
      </p:pic>
      <p:pic>
        <p:nvPicPr>
          <p:cNvPr id="12290" name="Picture 2" descr="http://www.peeniewallie.com/images2008/nutri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42377"/>
            <a:ext cx="4572000" cy="256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picpicx.com/wp-content/uploads/2014/09/3db4ba2ad8e85a0df97d11f21a73ca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4116552"/>
            <a:ext cx="35433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7103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Mammals - Mice, Rats, and Voles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298247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Mouse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273" y="1277465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Rat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4196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Vole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6" name="Picture 6" descr="https://encrypted-tbn3.gstatic.com/images?q=tbn:ANd9GcSAUED2i720oo2LNj-ReopGHkpzyMLkEtd59JIStrPjyu1pwox4k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805" y="1981200"/>
            <a:ext cx="3876779" cy="2438400"/>
          </a:xfrm>
          <a:prstGeom prst="rect">
            <a:avLst/>
          </a:prstGeom>
          <a:noFill/>
        </p:spPr>
      </p:pic>
      <p:pic>
        <p:nvPicPr>
          <p:cNvPr id="7" name="Picture 8" descr="https://encrypted-tbn1.gstatic.com/images?q=tbn:ANd9GcTIY3xRWG72qWnZiieEu5X0nxYCCPyoLHUkDnDlj822LyBxHhBfs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7473" y="1828800"/>
            <a:ext cx="3886200" cy="2899705"/>
          </a:xfrm>
          <a:prstGeom prst="rect">
            <a:avLst/>
          </a:prstGeom>
          <a:noFill/>
        </p:spPr>
      </p:pic>
      <p:pic>
        <p:nvPicPr>
          <p:cNvPr id="8" name="Picture 4" descr="http://www.ohiohistorycentral.org/images/1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631" y="4547752"/>
            <a:ext cx="3123938" cy="2195945"/>
          </a:xfrm>
          <a:prstGeom prst="rect">
            <a:avLst/>
          </a:prstGeom>
          <a:noFill/>
        </p:spPr>
      </p:pic>
      <p:pic>
        <p:nvPicPr>
          <p:cNvPr id="15362" name="Picture 2" descr="https://img0.etsystatic.com/015/0/6536125/il_570xN.430709740_i8o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54" y="4728505"/>
            <a:ext cx="2843746" cy="206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img14.deviantart.net/490e/i/2009/335/5/7/vole___skull_by_fossilfeath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951207"/>
            <a:ext cx="2857500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67761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0"/>
            <a:ext cx="5181599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Mammals – Hooved Mammals (</a:t>
            </a:r>
            <a:r>
              <a:rPr lang="en-US" dirty="0" err="1" smtClean="0">
                <a:solidFill>
                  <a:srgbClr val="FFFF00"/>
                </a:solidFill>
              </a:rPr>
              <a:t>Artiodactylids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0357" y="1798564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White-tailed deer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://www.adirondackalmanack.com/wp-content/uploads/2013/11/white_tailed_de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4" y="2405928"/>
            <a:ext cx="4336279" cy="3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educationoutdoors.net/wp-content/uploads/2013/12/deer-tra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8" y="152400"/>
            <a:ext cx="3347177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hiltonpond.org/images/DeerScat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45" y="5205127"/>
            <a:ext cx="2258712" cy="161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i211.photobucket.com/albums/bb248/emb0036/deersc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5172075"/>
            <a:ext cx="22479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www.d91.k12.id.us/skyline/science/zoology/wtde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843" y="4867275"/>
            <a:ext cx="4121642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556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25" y="-30740"/>
            <a:ext cx="533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Mammals - felines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7975" y="9144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Bobcat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://www.ejphoto.com/images_CA/CA_Bobcat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83290"/>
            <a:ext cx="58578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capecodwildlifecalling.com/files/2013/08/bobcat-tracks-300x2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4691"/>
            <a:ext cx="3200400" cy="311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data:image/png;base64,iVBORw0KGgoAAAANSUhEUgAAAUAAAACdCAMAAADymVHdAAABBVBMVEX///8AAAD8/Pxvb29zISH39/eHh4f4+PjW1tbt7e3e3t709PTm5ubr6+vLy8udnZ3FxcWzs7N6enrPz8/h4eFTU1OQkJC9vb0tLS2lpaXZ2dmsrKy/v7+Xl5dAQEBqamqCgoJhYWFLS0tsbGwjIyMXFxc1NTVCQkJOTk6lf3/ZzMwxMTGyk5NaWlonJyeKU1MTExNhAAB5Ly93KyvRwMB/Pj7UxMSRX19qAACedXV/Pz+3m5u8r6+Ya2tXAAC/pqZuLi6nl5dpKSmMamppFhZgLC2hhoZ8W1toHx9gMTFWFhaZeHh7T09cExJuNziKdHRpV1dGAABvR0hwEhKYiouHcHBABwnS6fFVAAAeHklEQVR4nO1dC3vaOLOWbDC+4TsGYy42AUNDIQTK9kbapM1mu9vbOdt+5///lDOSbYIvEEIhod+TeVqCJdmWX49GM6PRgNAG+uPD/M2HRaqQeXWW07R+fUX+iIXnyfKba5H+NT/mnFQuPNt0+1w6nc6BCvHh84L14tX7vIZfv6VO/Iy+fKXfGPiapT8KuZf5Ffrjcv5mPp9V4ZZAiP5joCfi8iuiH4Q+TgU4QnUCYFgVniQUQuQ+TZdXWdaGADKle3XqdPoGaBpdAQAUpVMB7oxuL0tpUfgDLTtJ/pyfodMCfcvl89c5naEAMsVfgyxB0rv5R6S8A9b6z/mPwjvr4sfb88K7OgIOfEO+frDQxx8//qLPX59eIvT5+sc/8+fwp3B9A7z348c/hdfoek5Y8Pl0fn76o3D+6urdj+vr7whdXV+f/0cGAG9e/Svdp1enMaPcnP/4JoQcuJBfXVy8uv7IoKvzH59kUiu8hL+L88KPv6TvpPf1Z/P5ef3TS3jN6Gw+hc58Oj+HzhTOAdOP1z/eXZELX5z/tUcAi7NLDSG5LElnN9af07fP5p+qH6c3qPASuvCP8mW6+D67WszoLa+m/6Cb6YfGm+nbq+m3/7mcXV3NzhYf5s/Q/07JW2emc0maTRfmvxcvri6vmcXsg/Px/HT27H3hC3NHP1IAzs4uLl6eoqvC5xfzbxTAwgt5Nv33jzfX0mL25fTNNwLS6aevlnY5/Xlzfnr22fp3fsPMziTr6+wU6qzZhXQ6nZ0uvrysf5/P0ffpB+3DJwDwc+Fmj/ihIvBPSNbV1/n0/bPZAlkwRAmAMxNY4cXF9P2L2Zy0eDu7Qq+h/mr29gb+LGbPn9M/wGEzyjHTKVzvDJhj8WU2nzGkvbawpvPp6/vhB0N4Wii8egGv6+3i7EcMYOFCQq8Lxfez54uX14QFT2cfS4vZDTIXkvD+3RwGRuEMFT9TACV4MKiH0br4MJ2/QRezBlosTqeX073iRziwAYNTFKQPs78+AoAFiU4SBMACEboA4OvXr+k88LZwCg9QQnLh7Q00KxeePy+UoafP4iFHAbwAVp1dfj8rMG8LZGCXZ/P5m8Y9ASy8RaUSAwDCvS+WAILoJQBOL6BQiJpRMYjQh+mX/5CBA3Pf+wIBUCAAQj36a/btOwGQTkl/wOz0xtojfqEM1M6vr4oA2U8CoJAC8OW0GrUlgLyGwQp8cQN/fk6fP5/+hIGdARAYU4az306/I/dGnL3+z/zP+/UqloE3VDQsAbyJAPy+0mwx+4iqN/LsjLmaPs8D8OXMUqYA4HSBfl6dzp7/uzx9P3R6OZ9O5zNNup6+v5zfXKQBXFzNLr4X/iFN34IMBOb6v0sYWORPQV8Uzq6uqQwMAZyfCgTAm+m3t9Mpr82m3y/OT4FD34VAbN+pCEBy/cK7JYDPCICSNpstrt+FQ/irZV5O//r86vR6enU2f10qnJ1aX6chgC9PKYBfph+fzd8IV7NPV5cgAxfS9Sdlvwh+eEP1wJv59O9vl/NZCsD36OZyHuqJV1NgpOfzN3+DsLm6nF8CKO/nsxcgA7+GAP355vp0BgCWP80v/wbOXkCjn+S5F9Mvwi4Aovf0NgkOFNCLy+nlTyJVzQ+fLOj//PI7A/3589sn/p/5Nf/hkgAkwFcKIOi53/4m4+Zy+mFBLnwz3ecsfC/6dJkqOP3DRC9mn1EhXfFAdFOQM2VSIU+DPg568SNlsdy8+nQx/fRz8eqPx+mQ8Cpr+3x8VX6EnmxH5fenqZLF4v1igU4X9xqge6TFi0zRi7RZ+kRP9ERP9ERP9ERP9ERP9ERP9ERPlEuyi9leoNWLeEtT3D9sf347cmoWEnTsMVhARSBGQqhUQqgYrQgWS6hIFtagCioYBrFQKjH08IkAi5DxGloJS3UM5PYR8toI9ZukPKjhno+xgk6gqo3YTtc2EOKwRFo+bs+PhEpG9EXCkuOVmJFqqMjGddTRSSnWqrhZNNpoXC/WMfJwAzhwFDC2VdLbh+tVURRlUUyuKAvJBb6yhO50pcnbjRLmVxabinb0RYIh7DTVYZPBcoszNExLAwn5FuJYJDSbHADYkdBIxRryW2rzF+56F8mOG7hOPVHGJ/GEEeLdhQ/ebk1QxPfpW4qiIWzJRSyp2G9PmhLmhzzGYe9Z+g8AxAN/hJHhIVRpY8DO92vDe8Uc3JfgtkgygfHqSC7zPLAcgySefBHgs4QqKuKEsJ70v8jDdyTzfDQVmqQl1orQlpcUchJcgTQtl+BsKATw4VMmx1UAUOLJObvIdYIJkskkItlwgxMbsSPNxFiMHyMEcER4FBkGOXax7mpIcJ094LSWCIA8PJk7Qf0AAy81ZUSEtFYawqdPALQVUt8jrU9GGMNYMjCuhcE4mBxjRSFiXQCxDiBJPbLm5EJLkOrwfB58GvQYLtPHINlxZ4eO8mNF0+xKFSYRO1Bs4C4FN+RxIMSPEXGgo/RiABE3aI4UZWjuCatcigGEF9ytCMYIqWW56wnYZgwHsZhyoNizkF6jrXslfoDUCsdVunAo9T2hHwCALIfcPsP5gE5ZpiNVxyKHoVbU4GE0A445uFq/yzhYlthdJkaTvlAiA6UefFURqlWREYlGg/6DmVfFGAD0PHosYBjjeLQfpNZQBGAJRHNPA46yHMH2iayBcmcQAkjerNuirQVyBmgLqDqEQ8KagghDGI7bQck+AY5UZUymIbeBLKjVYcginzXIsYw7cBcX+/eMQzluIgAC+7Wb9JWhhugITarDlzFuGiGARQRvshy3ZilgtLUZTgvYNHBTdwTSDOs1qlc4Fp009LoMg1xiw2ODjH+9Q4b0fw1RAEt4Ak82VlCRciDwvOcIRhE1YgAnQ27ZGgCEEajFHFj1AcCOAPxVQtWuYeEBZTBHDAEUHdAwVCM69rCgG0iwDgOgutegnC3phH5SbaDXVmt9Ri3zoGaN6yAGQZ6gAQVQwc1l6xOkt1QVgAUudZvqwIEhbRgq0fhNuIzfpy0jAN26NVTVoCVFxyecXINj9jDPMvZFfrWg7IZDhMcT/VALwyEwzQp8GG4FeA/uZA0GgKdeGfkwK+jIKSGmry9bw3+nUommgU4FKny+Xhl5VQ/V4TKNkLuqMpJhstVEJA8qfMdqhMemD8ejyoEexrJhngEBrUfHNo4BxDg4qDZI1dGT9fV9Nfqir29zJKQGVLUi1MMrAOLqprN+jSw/lPtrG7gnYYiMiifHG9YRk8CDmuqLSGpPEgDi/caM7UCyj53jxw9IsZucDEogTgJ4GMG7NZV0PLpnHOzjkjCx7HEIIJhWw/4EH1QKbqYy6cQB3UKHokhRRV5QBCvyEQHEnI+zkYK/AUWWHtEeio+InwTz2n+V/fXAJHdjxeD3IVEhJD52N0Kyfr8FrpMunXjHKzOvzbLsQT2D/0WEbykqEfTo+GHN5VIL4/aj65/3JWGwAmBkctbi43HlgBZJmtQWvefoN5N/zgp+eEDnXmOlxH8wBJvxLfu/lego1VYBpGsmWqJklwWFu0myLKs8HHK32p6+cs9HVKHuTS7OAJgs6R5kbo7h6sUFxVVJ4h3ilochM4kWBXCSKjuATlvPcJuUuCW/+fQjosoWAB7gtv7t1aMpw07csr759OMhoZUDYC9Vtv91Tm7l6jXqsionRfEhXtpBSMcpEnPK9r/Qmbi8k9eR43dFh5TGigDYzBTu2y9nZi/Ppm65GqLjus7RTssZrJQ8ALU939VIXt4nsTxrARRIfwLhSL1bGax6ZCXi0AB6ycu3NwEoRgXDPffhV6lKrTYj3W9cQ3KmbO/LIykA2Q0A8suS4zLw3AoFMC151gC473XVFIBjcT2AK2rWMblYpX7oN8hMuPkA7lupSAEIImIdgKSjMQ323ItfoSqOHC/HDuBwpeiwYWP3I/yoAKbNxw0AJsqOSDfEnWqovz4KgHz68msBTNp3D+iavItAMa1Sc/MeAJp72/8gpQ3wHADpnFtOGprHuM6eA6AwzgdQDX7Jr2WtOFi41OVBzwxy7oiUZJm65tKPSTkA5lgi9HGcXxrJ3mTl+bOTCJ3WVij0SafH+i896j5J1GLVuJGGqpdTRvVA4q/bOVym1EoAkNaetIxfN2TXvPd4BFRt1wCLNrXPiv1UH4mgTruzqCVCuGZn53Qky9rx+VkApURH6tR5kNFSf/3Z90J+2JuQnZxUH8k6ZrrfXVIY+N6uNt0tOHYkCJPXD+jiaWd53IqstrSoPBIA/bg7YWysk/BkDsmzaKl+U48nryNuvJunfeV6UbR30ucdvkomhLnbD7zovKQScywArgibUC1g3EwXU0L+F43QxFQQMldyeo1MjKLjuomddEcJoJjTISmymIJmBFViXPd/1YhPunxCbdJfKXFSNzDicIijBDChwy5tI6FK6DYyf1X6UP1f57hdF8pSinmHwrUCoJt0lRoG7nrh1zSA3I492CclJ7vKum2M9aWfyyeTtUxVw8ZufvWUhoerVKTG/ZiwK30oKjY22tjojSjKaQAjS8RqaJrWyHY9sZKnNQ4T1pN6mvWzKh9qHjx5EjnSa1o73TJtY4R8H3ekttp0QPhdwPCPBrilAYxsYY4AqGUBTIQEY/0w8enph9nmnNGy9U6KdHrhNJ6JOdtOeAdgqHcFKn+B6UckoCQ1l8URM1wkM01eQYKuQ2tTcnUk9kPxyui6ABO/ephgx/TDbGFe+rete7usEGcAzHHON5HeH/MWEcIu1UUFu6YjqZs4LU7fHwPY1T00CVRgTGOo4zYzopBVO91u35Gxdpi9VpmHues9NfxE8x1umQUwSD2b4AyCvhP1xAmjy0UbhnrCcTiKJ2vbbjabIHw6FmoHDJyADAXJAxRZBgFCrIEOFaOeeZi7FtxSpt4Om+ezAKbfg75aosfC3wWNZ0UK3ob9cpZQLkvxrnFUxtGmzhBAuoWSfTgAe5vbj1LNvfvfcgsAG7ms7cDgzMEPcdFYBsBOtAyATpNuQHwwALsbRUXGubrD2mIegNvNkHqnXmfpEKixK/MNFw0DAMzx65I+jgAc0XJnzPOjBwRw4zRiZfwyOwCYUWPw1jvIVVD9BLJ9IKHTxWlR2vR5WhOJfmujCV17F0if5QcEkN1gqWVdqzsAmDHI8FpJQO2hZH+PLdr3XsPJzTbeAcDyZgAZaWnghCb4aDXI3ArcY1pPRzRXVpJGa38dSU/PILsBmFlCWgXQctugIYdsdsvvxq2+WR0dZDDKliimk1ARSnCTLGZvnVmS3TBGMgJwNwBzgpWWgleK/D5cWeYTslJbPls12DaB330Ic67jOFlzOWkOsjmmboYd1ufKqqWb4p3UmDwhGNUIebfIdKtyAASjGGKpaPKobppFxJRFRUTmyKRvTjbNMgMHOWdKqY5u2JSb93Q79TYjCiLPmLAWPkLcyvmJXnJZbV7L79j64OQIQG0Athj2cAcx3ZrSNbQKdTkJk0prLDQquQvRSfemsiKiBcMjZMSOv70ByCTZnouMNmk9/1Fi67fnryLIZaeVdQCu9TZhtUrcEEoFvjYBMAN1S6D1Rso4iWPqjNEa34l6a50NV1yU5m2oW+RZzXm+XTeRJ3CJX1B6M0CWlh4+edUSsUHXIT/9VtWrElV9+BjARkOvWqVqQ2+QleaqsoEDXd4060hTSIJFeJcs2SotxgCSm+nDdQAiQY+7viJbEgtJoS7WzT7Rrl7put/rhnQb3pBdft5wP2tFX23CtI2Bazoi7iMOawauRwDCeGw1y3hkwVAxsLthf0E8hLUQQJ5F3AqAHfJiamsBJH0giyC9lUk6tRBHLYWs8N9nHgrG3wLAWx60cGvpjdGJ4RYAmxSHyIcX4mlKnFQLkZyxiOcwCtyNMjB8NQBgEZhbwSoTAUgTagbEpzvaBCCSyuUyGahMmE4z7XafUOGRCQDeZ6x8ejbLp94yKFBY6qtEBrKoUzFYo4J8g2V9MwKQSBjbHHYqtQlN67MBwLCm0SDiYQQMU/TI9inQk8krK7Vqk8F2iY19XLHNdBAPIVLJp1a295nCq55ZNV9Dg8yUQWZhFvVDaH3Ko3FmU5BJA4U1SYK9Sn0TgNHbCH8GtUiOGFoa/ejqbdFakvh6HUTFeBx4eaMp9HJZibJctWhXyrOQ8ylz1xBAbqKILkaeIVokoyWtwY5V6fEYHmyCDA8qDpZLkvXoVKw1yh01sfNvSaECsFqz10Q86YiSDZTZbmsU6egiWmSTGqeB1AgBHHUwiECfnBUuRex/93tDoYLNY1d1xNx+xzMMdecF3n63ipQ6uffMp+0jex8g2RJgV+f5JGenZ5AkgCS5Lr9vez7PybqWgq0v+0jZqvz8fh9ub5WUjqm7g/a9UQqolV1MK+eHMN/tPlmD3wYvwy9SMR39dRcdIIlWzoZkOd83fydX5zj9IjrUroKcEOLNFOx/MGCdPp9OBUSxNgFAQwAbkwlhHTzBfYnoqt6GNJGEnDynX0wHGDroLh/MFh2xc9dWR6APU3NPjsPxNqWCh2u6AaiPTa3hyUFL0ZpamQJYxZo2cvWOpvQcaVJteJNNz1LerM0eJuPJ9hrgGgBzvDFAlYakUbVlOwBPyIvgRrypYRObJt+3hRBAEiTuI9M0dccKSIzQhkfJW61Ikqrse0WCMe9wYt0NoN3sdxzEG9jAKlK6/q3LgSrOMqbJYXUBzIDBCOraJ5MBYwZGa0UrJDLQLobvMvTSNyMACcexRLNTHVFHG2VgOcfdkqF9awbbmcCbAWyRhNJ9wMDByJeQsbSXYwCNCl+fODI2GZu4ZZCgDnCD5N1fEgEdOJAap2Eu+UgGEg7kTgzAuu+SCn0DG9/tj6O037lkDwASJyZLgkIrYHCMcDeuFUM3HAEQzISmQ55f7CNf0auE1dhV7ZcCKKnYlOROHXPFolGNZOCEKXpes1mqYriAzbgbZOCWY2m3qMB1tA8AqS0s425QA6yCAHu0mOEjTgq9eiIFEJ2gAAz+Wkcf1mr922sQXuUE6m8SqcHqIZnqbcSqGFHjzMMlqOis32Sbs1iWT3tlwZ0ATK5NhAAGbTpNNCxkhfWdCB85/HWKgI5AGLY9WkvYa4UVJJDtZDKX6Ko0/QwdMcCBpI6UCOQPszac6h7axD4nkl0ATPnlSGhHG5iH92AId7Bp01lkYJh1+us4gJuDx12sWXiiAzfV8Yk38bugsWyzorNJ5iXpHgDeC6E7aBcAU5YICTuGEajrerWKFPhDhZum665L1igkMMn0qq4hCT71EipCC71YJp/7fJD7ALjPPEy7AHiMuzTvBeA+U5ruAuAeb79HugeA+zTm7w/gQfIXVtaENjejSJelD2Y99z8SgFu4EpxGQsM/SCa8NVd1a9FK+dKFsH4d6LEATDlTOcdJ+oNGRBtWbyONDrRbodoJVFSs+aNOCdkB64XFgRZ9AU1yVKnBdMSyrM+gUs/vZNZXtjfq97vFir1V4HsDory6q3FZUY4fifr8J5X+gTIxYizrmDEChqmpMlu/Xb+LOI5FFSzQIG0VOR2h1kFCL90Va0tTbu9C/HYQR72WbhcVqsvVXy3WTw5C1JQTEG+CxCjD/6XHcQkgWaDnTsgfaWJiXjH1jIc5G2y5hvbtkRHDO684yxmktFm2/XDxvKEtXMW22WgixcGx7LsFkPSOoxEfqGlipdHQsm5dfyv4ggNkxtYURTmMu3ZLCr0xnoFKYwdVCRRRxS0Hgto9aiNsgXFikgUiM2f3YgJBm1vSqnjsHFuY914o5MAm5se4y4OQD7pRRQRgm+wQID/JAUpwr4lYXG/k/m5wu0eTxIy7PS6BL8/jMJgKVx8nd+R6G34/1ASjTymipt0UbMa04U9UEfktgCl12wZMFJ0jwNm2vS7vUL2pHlFKpYiE2gNn8f8NiauJCYyE3grTdY5id/pxk5RaLpBWJ3v2yPJVHiNJ4766ohiA5rxMQMCwB7I/HpAeYOq1hc6KjUjCtWJ/Xf33+kEqC7dSUx5TeaBc9qu7kIpLg8f+vfAjW1pTHqP2g/0YgD9ZejuEOIC43HvknwS8L8kZb4Ga2ZR/MBphPbJ+YwDlo8qVug3JjpKa87D7YNozI2I+RDACULJ7j2rj7UbG6pAt9scP+ZOgcjR3RAB2DvVbwIel7soPMiu7ZJb4BTJqVKEOART7x2cWbUPF8dLZxT/4L7qHs24I4NHtUN+WnGWOYWO/oRzbEE9ywhAAmc7mHBjHTFzkz7Ef4YeZpTrMvATADv5t8Yt/zlfoPsoqtt0bCZgRf1/+Q7H9NGmtTaFwUCrjFlbGv7cLRgUEtUdzw5EUP7/nBHxLWBUfcRKUO96j3XtPpFX8Jy/cL5HuP/nRn+iJnuiJ9k0ky5KzOb62QetzEt1Uc127FtUWlNzEOCXVCY0BIbYJ5E0rLHJdFEVrowYvWCRGN8dFJeS6rRh6Oyk3IEawRCv0t4tRPbOF8dDrALU2mjh+P8wBmKFO7qbRcIe6lxd3Vxr1O6F/c7nVS9mkYI5c1+XwcJMHz+6SRfWcOF0vN3Y33Gvm5L01uYu9cN8IE69bCFtYD9RFL23M+WGsfCaokot7mCOBy/MbqTVgUHrHJYDmJhdtlKsIGF1RTOimqZD0WXKdPl/JVHjEt2k+KFZSiJtANBXqd9N4GnwEZAm0om6S86G+GgFIG4bXk02FvqE6IK5QjycBkDHNEowTUSNYm/QilpY34pYA4tEAPtsTA0+QgDtk1JbwJOijdq1NOBnT7W8CrlSwgDw4cCIAMVh6HOLI+Q4yegGm+4dsjCsTScZdA3eZoL8MEEJtIwKQZM0YMjyusbiMqtiY2HARIxG1HgFYN0esg13UwiZhEex4UKpXsI1N06dJvUfjasUhmybcoYPYiVJjIwA740bHkE1skLS5bM0Iw9nIuS0XBXC9vjypNJZ+EjMCsKz50P9qqRUoYP/BvUELN3pmcJJltMAAgoeqDlCxMS5rJEsawEQliM3Wy2orfgwVaU2yFw61bAmbZC9cBKAjaLhoKQxqOWVcl5shB1ZMJmgiRUTqpDphUMRo1UG4yAMAtn1TcVs8vG3DU1omsnoiXDbBke2qXlUxV3bJOVjxkKADABPKMERGOLhoU3FVMVHjBJFLmz6aFBGqlUIAxzq8m7qpIrPNkmgugQLoejS+0CDXU2ylZMQAskEIoKB24O4cAyxVB5SB84wGVmXg9AyALY7rEbHkNfSqjgVZa3X7SA6txpFCE96EABpkTYTmxtI5gW3oWj8GsI5KQ0nUqiQesh/niSH9r6hMQ+vjLvCavpxTGjR0kyQiahA/hTlAiK84AdzeMAfY0xIA1nmjBb132yzLYt4cDSYAQNgfTyZPKoXp4sJMtxiaGQbqGizbZ0IA/RIIDhNx7R42iBiPZKBFOwjXw5iHERRPokIYVgoANuGuslcio8UH/mVZXxlPJnlLkixZfIZ2nsKbvFWujUSJjXfYk/ZLAMkWQgBQg2ZC2YBPMQYw3FyJXbnjEORXASS5slxMMnfToUl3bNkxgIgASCcRw+mLpllnyhqe4GTnQFoQVYEekhddWQKoZAEMZ5swD1UI4AhgZnkdizCcUL+4MolAPVxPgquX7ehXA9xuuOuGcCBgqngluFupZcZdato52RLJbXQYRt6QvCveJ6tYMYBkEclOAsiNACFewCTBZQygSGJnPB4JNRjCy0mEAijDS/d6eg/eEpkUySQSBuEDgL5HxiDpnT90JiRTv0UyyldSnbMAeheElNDjgT9IwscIwIqATnApASDwv20gXGVEHHFgrYlUXNeHCNiIZNwzEwCW0QjzIF9sCqAX71oiAAaCUPEYKAkmddxETF8Zw6vOcSoTbaPEg3QY94KaioxxQEZiqJ/IuBZAN9txQwCQ6QQBzBVOLej1IjUGGtVcgCLowaOqtaC7VGM6qoSHcD3UgpOI9GD8YVCL1RhpGASBZHaDIRYZDQe1E+TC2as/IUE1ER6XLRW3sSsYeNDzO5HOwnuYBFmGeZd9+l+YtAysIb3bwn6kxvgVrqsLcq2J8QnShwO8BNDwEcuSZECtrk0dXRru25waAiiTMePx0qhmDyWoMVoTQa/VvEpWgaSLBCW3iiTXBbblXZdX+FI0X1uuq0VNyCcpDpsh3XUl1KDNsK2TYQjlbp1UhNveTGgP9XWXHDdAnwvfbfwF+BeVXbeByoJLToPLunC1quuuvuOwuyWGDH6aSQs+mWXaLFrGLBvSVkVmWcGErBlm2ioyTHgVZtmc7Amlx+FJ9OxiEa3WkzzGUQYvmr7rMEuiDxVqshP9DpEoO/6Yzlr6f//KVGJai4JaAAAAAElFTkSuQmCC"/>
          <p:cNvSpPr>
            <a:spLocks noChangeAspect="1" noChangeArrowheads="1"/>
          </p:cNvSpPr>
          <p:nvPr/>
        </p:nvSpPr>
        <p:spPr bwMode="auto">
          <a:xfrm>
            <a:off x="155575" y="-1119188"/>
            <a:ext cx="476250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png;base64,iVBORw0KGgoAAAANSUhEUgAAAUAAAACdCAMAAADymVHdAAABBVBMVEX///8AAAD8/Pxvb29zISH39/eHh4f4+PjW1tbt7e3e3t709PTm5ubr6+vLy8udnZ3FxcWzs7N6enrPz8/h4eFTU1OQkJC9vb0tLS2lpaXZ2dmsrKy/v7+Xl5dAQEBqamqCgoJhYWFLS0tsbGwjIyMXFxc1NTVCQkJOTk6lf3/ZzMwxMTGyk5NaWlonJyeKU1MTExNhAAB5Ly93KyvRwMB/Pj7UxMSRX19qAACedXV/Pz+3m5u8r6+Ya2tXAAC/pqZuLi6nl5dpKSmMamppFhZgLC2hhoZ8W1toHx9gMTFWFhaZeHh7T09cExJuNziKdHRpV1dGAABvR0hwEhKYiouHcHBABwnS6fFVAAAeHklEQVR4nO1dC3vaOLOWbDC+4TsGYy42AUNDIQTK9kbapM1mu9vbOdt+5///lDOSbYIvEEIhod+TeVqCJdmWX49GM6PRgNAG+uPD/M2HRaqQeXWW07R+fUX+iIXnyfKba5H+NT/mnFQuPNt0+1w6nc6BCvHh84L14tX7vIZfv6VO/Iy+fKXfGPiapT8KuZf5Ffrjcv5mPp9V4ZZAiP5joCfi8iuiH4Q+TgU4QnUCYFgVniQUQuQ+TZdXWdaGADKle3XqdPoGaBpdAQAUpVMB7oxuL0tpUfgDLTtJ/pyfodMCfcvl89c5naEAMsVfgyxB0rv5R6S8A9b6z/mPwjvr4sfb88K7OgIOfEO+frDQxx8//qLPX59eIvT5+sc/8+fwp3B9A7z348c/hdfoek5Y8Pl0fn76o3D+6urdj+vr7whdXV+f/0cGAG9e/Svdp1enMaPcnP/4JoQcuJBfXVy8uv7IoKvzH59kUiu8hL+L88KPv6TvpPf1Z/P5ef3TS3jN6Gw+hc58Oj+HzhTOAdOP1z/eXZELX5z/tUcAi7NLDSG5LElnN9af07fP5p+qH6c3qPASuvCP8mW6+D67WszoLa+m/6Cb6YfGm+nbq+m3/7mcXV3NzhYf5s/Q/07JW2emc0maTRfmvxcvri6vmcXsg/Px/HT27H3hC3NHP1IAzs4uLl6eoqvC5xfzbxTAwgt5Nv33jzfX0mL25fTNNwLS6aevlnY5/Xlzfnr22fp3fsPMziTr6+wU6qzZhXQ6nZ0uvrysf5/P0ffpB+3DJwDwc+Fmj/ihIvBPSNbV1/n0/bPZAlkwRAmAMxNY4cXF9P2L2Zy0eDu7Qq+h/mr29gb+LGbPn9M/wGEzyjHTKVzvDJhj8WU2nzGkvbawpvPp6/vhB0N4Wii8egGv6+3i7EcMYOFCQq8Lxfez54uX14QFT2cfS4vZDTIXkvD+3RwGRuEMFT9TACV4MKiH0br4MJ2/QRezBlosTqeX073iRziwAYNTFKQPs78+AoAFiU4SBMACEboA4OvXr+k88LZwCg9QQnLh7Q00KxeePy+UoafP4iFHAbwAVp1dfj8rMG8LZGCXZ/P5m8Y9ASy8RaUSAwDCvS+WAILoJQBOL6BQiJpRMYjQh+mX/5CBA3Pf+wIBUCAAQj36a/btOwGQTkl/wOz0xtojfqEM1M6vr4oA2U8CoJAC8OW0GrUlgLyGwQp8cQN/fk6fP5/+hIGdARAYU4az306/I/dGnL3+z/zP+/UqloE3VDQsAbyJAPy+0mwx+4iqN/LsjLmaPs8D8OXMUqYA4HSBfl6dzp7/uzx9P3R6OZ9O5zNNup6+v5zfXKQBXFzNLr4X/iFN34IMBOb6v0sYWORPQV8Uzq6uqQwMAZyfCgTAm+m3t9Mpr82m3y/OT4FD34VAbN+pCEBy/cK7JYDPCICSNpstrt+FQ/irZV5O//r86vR6enU2f10qnJ1aX6chgC9PKYBfph+fzd8IV7NPV5cgAxfS9Sdlvwh+eEP1wJv59O9vl/NZCsD36OZyHuqJV1NgpOfzN3+DsLm6nF8CKO/nsxcgA7+GAP355vp0BgCWP80v/wbOXkCjn+S5F9Mvwi4Aovf0NgkOFNCLy+nlTyJVzQ+fLOj//PI7A/3589sn/p/5Nf/hkgAkwFcKIOi53/4m4+Zy+mFBLnwz3ecsfC/6dJkqOP3DRC9mn1EhXfFAdFOQM2VSIU+DPg568SNlsdy8+nQx/fRz8eqPx+mQ8Cpr+3x8VX6EnmxH5fenqZLF4v1igU4X9xqge6TFi0zRi7RZ+kRP9ERP9ERP9ERP9ERP9ERP9ERPlEuyi9leoNWLeEtT3D9sf347cmoWEnTsMVhARSBGQqhUQqgYrQgWS6hIFtagCioYBrFQKjH08IkAi5DxGloJS3UM5PYR8toI9ZukPKjhno+xgk6gqo3YTtc2EOKwRFo+bs+PhEpG9EXCkuOVmJFqqMjGddTRSSnWqrhZNNpoXC/WMfJwAzhwFDC2VdLbh+tVURRlUUyuKAvJBb6yhO50pcnbjRLmVxabinb0RYIh7DTVYZPBcoszNExLAwn5FuJYJDSbHADYkdBIxRryW2rzF+56F8mOG7hOPVHGJ/GEEeLdhQ/ebk1QxPfpW4qiIWzJRSyp2G9PmhLmhzzGYe9Z+g8AxAN/hJHhIVRpY8DO92vDe8Uc3JfgtkgygfHqSC7zPLAcgySefBHgs4QqKuKEsJ70v8jDdyTzfDQVmqQl1orQlpcUchJcgTQtl+BsKATw4VMmx1UAUOLJObvIdYIJkskkItlwgxMbsSPNxFiMHyMEcER4FBkGOXax7mpIcJ094LSWCIA8PJk7Qf0AAy81ZUSEtFYawqdPALQVUt8jrU9GGMNYMjCuhcE4mBxjRSFiXQCxDiBJPbLm5EJLkOrwfB58GvQYLtPHINlxZ4eO8mNF0+xKFSYRO1Bs4C4FN+RxIMSPEXGgo/RiABE3aI4UZWjuCatcigGEF9ytCMYIqWW56wnYZgwHsZhyoNizkF6jrXslfoDUCsdVunAo9T2hHwCALIfcPsP5gE5ZpiNVxyKHoVbU4GE0A445uFq/yzhYlthdJkaTvlAiA6UefFURqlWREYlGg/6DmVfFGAD0PHosYBjjeLQfpNZQBGAJRHNPA46yHMH2iayBcmcQAkjerNuirQVyBmgLqDqEQ8KagghDGI7bQck+AY5UZUymIbeBLKjVYcginzXIsYw7cBcX+/eMQzluIgAC+7Wb9JWhhugITarDlzFuGiGARQRvshy3ZilgtLUZTgvYNHBTdwTSDOs1qlc4Fp009LoMg1xiw2ODjH+9Q4b0fw1RAEt4Ak82VlCRciDwvOcIRhE1YgAnQ27ZGgCEEajFHFj1AcCOAPxVQtWuYeEBZTBHDAEUHdAwVCM69rCgG0iwDgOgutegnC3phH5SbaDXVmt9Ri3zoGaN6yAGQZ6gAQVQwc1l6xOkt1QVgAUudZvqwIEhbRgq0fhNuIzfpy0jAN26NVTVoCVFxyecXINj9jDPMvZFfrWg7IZDhMcT/VALwyEwzQp8GG4FeA/uZA0GgKdeGfkwK+jIKSGmry9bw3+nUommgU4FKny+Xhl5VQ/V4TKNkLuqMpJhstVEJA8qfMdqhMemD8ejyoEexrJhngEBrUfHNo4BxDg4qDZI1dGT9fV9Nfqir29zJKQGVLUi1MMrAOLqprN+jSw/lPtrG7gnYYiMiifHG9YRk8CDmuqLSGpPEgDi/caM7UCyj53jxw9IsZucDEogTgJ4GMG7NZV0PLpnHOzjkjCx7HEIIJhWw/4EH1QKbqYy6cQB3UKHokhRRV5QBCvyEQHEnI+zkYK/AUWWHtEeio+InwTz2n+V/fXAJHdjxeD3IVEhJD52N0Kyfr8FrpMunXjHKzOvzbLsQT2D/0WEbykqEfTo+GHN5VIL4/aj65/3JWGwAmBkctbi43HlgBZJmtQWvefoN5N/zgp+eEDnXmOlxH8wBJvxLfu/lego1VYBpGsmWqJklwWFu0myLKs8HHK32p6+cs9HVKHuTS7OAJgs6R5kbo7h6sUFxVVJ4h3ilochM4kWBXCSKjuATlvPcJuUuCW/+fQjosoWAB7gtv7t1aMpw07csr759OMhoZUDYC9Vtv91Tm7l6jXqsionRfEhXtpBSMcpEnPK9r/Qmbi8k9eR43dFh5TGigDYzBTu2y9nZi/Ppm65GqLjus7RTssZrJQ8ALU939VIXt4nsTxrARRIfwLhSL1bGax6ZCXi0AB6ycu3NwEoRgXDPffhV6lKrTYj3W9cQ3KmbO/LIykA2Q0A8suS4zLw3AoFMC151gC473XVFIBjcT2AK2rWMblYpX7oN8hMuPkA7lupSAEIImIdgKSjMQ323ItfoSqOHC/HDuBwpeiwYWP3I/yoAKbNxw0AJsqOSDfEnWqovz4KgHz68msBTNp3D+iavItAMa1Sc/MeAJp72/8gpQ3wHADpnFtOGprHuM6eA6AwzgdQDX7Jr2WtOFi41OVBzwxy7oiUZJm65tKPSTkA5lgi9HGcXxrJ3mTl+bOTCJ3WVij0SafH+i896j5J1GLVuJGGqpdTRvVA4q/bOVym1EoAkNaetIxfN2TXvPd4BFRt1wCLNrXPiv1UH4mgTruzqCVCuGZn53Qky9rx+VkApURH6tR5kNFSf/3Z90J+2JuQnZxUH8k6ZrrfXVIY+N6uNt0tOHYkCJPXD+jiaWd53IqstrSoPBIA/bg7YWysk/BkDsmzaKl+U48nryNuvJunfeV6UbR30ucdvkomhLnbD7zovKQScywArgibUC1g3EwXU0L+F43QxFQQMldyeo1MjKLjuomddEcJoJjTISmymIJmBFViXPd/1YhPunxCbdJfKXFSNzDicIijBDChwy5tI6FK6DYyf1X6UP1f57hdF8pSinmHwrUCoJt0lRoG7nrh1zSA3I492CclJ7vKum2M9aWfyyeTtUxVw8ZufvWUhoerVKTG/ZiwK30oKjY22tjojSjKaQAjS8RqaJrWyHY9sZKnNQ4T1pN6mvWzKh9qHjx5EjnSa1o73TJtY4R8H3ekttp0QPhdwPCPBrilAYxsYY4AqGUBTIQEY/0w8enph9nmnNGy9U6KdHrhNJ6JOdtOeAdgqHcFKn+B6UckoCQ1l8URM1wkM01eQYKuQ2tTcnUk9kPxyui6ABO/ephgx/TDbGFe+rete7usEGcAzHHON5HeH/MWEcIu1UUFu6YjqZs4LU7fHwPY1T00CVRgTGOo4zYzopBVO91u35Gxdpi9VpmHues9NfxE8x1umQUwSD2b4AyCvhP1xAmjy0UbhnrCcTiKJ2vbbjabIHw6FmoHDJyADAXJAxRZBgFCrIEOFaOeeZi7FtxSpt4Om+ezAKbfg75aosfC3wWNZ0UK3ob9cpZQLkvxrnFUxtGmzhBAuoWSfTgAe5vbj1LNvfvfcgsAG7ms7cDgzMEPcdFYBsBOtAyATpNuQHwwALsbRUXGubrD2mIegNvNkHqnXmfpEKixK/MNFw0DAMzx65I+jgAc0XJnzPOjBwRw4zRiZfwyOwCYUWPw1jvIVVD9BLJ9IKHTxWlR2vR5WhOJfmujCV17F0if5QcEkN1gqWVdqzsAmDHI8FpJQO2hZH+PLdr3XsPJzTbeAcDyZgAZaWnghCb4aDXI3ArcY1pPRzRXVpJGa38dSU/PILsBmFlCWgXQctugIYdsdsvvxq2+WR0dZDDKliimk1ARSnCTLGZvnVmS3TBGMgJwNwBzgpWWgleK/D5cWeYTslJbPls12DaB330Ic67jOFlzOWkOsjmmboYd1ufKqqWb4p3UmDwhGNUIebfIdKtyAASjGGKpaPKobppFxJRFRUTmyKRvTjbNMgMHOWdKqY5u2JSb93Q79TYjCiLPmLAWPkLcyvmJXnJZbV7L79j64OQIQG0Athj2cAcx3ZrSNbQKdTkJk0prLDQquQvRSfemsiKiBcMjZMSOv70ByCTZnouMNmk9/1Fi67fnryLIZaeVdQCu9TZhtUrcEEoFvjYBMAN1S6D1Rso4iWPqjNEa34l6a50NV1yU5m2oW+RZzXm+XTeRJ3CJX1B6M0CWlh4+edUSsUHXIT/9VtWrElV9+BjARkOvWqVqQ2+QleaqsoEDXd4060hTSIJFeJcs2SotxgCSm+nDdQAiQY+7viJbEgtJoS7WzT7Rrl7put/rhnQb3pBdft5wP2tFX23CtI2Bazoi7iMOawauRwDCeGw1y3hkwVAxsLthf0E8hLUQQJ5F3AqAHfJiamsBJH0giyC9lUk6tRBHLYWs8N9nHgrG3wLAWx60cGvpjdGJ4RYAmxSHyIcX4mlKnFQLkZyxiOcwCtyNMjB8NQBgEZhbwSoTAUgTagbEpzvaBCCSyuUyGahMmE4z7XafUOGRCQDeZ6x8ejbLp94yKFBY6qtEBrKoUzFYo4J8g2V9MwKQSBjbHHYqtQlN67MBwLCm0SDiYQQMU/TI9inQk8krK7Vqk8F2iY19XLHNdBAPIVLJp1a295nCq55ZNV9Dg8yUQWZhFvVDaH3Ko3FmU5BJA4U1SYK9Sn0TgNHbCH8GtUiOGFoa/ejqbdFakvh6HUTFeBx4eaMp9HJZibJctWhXyrOQ8ylz1xBAbqKILkaeIVokoyWtwY5V6fEYHmyCDA8qDpZLkvXoVKw1yh01sfNvSaECsFqz10Q86YiSDZTZbmsU6egiWmSTGqeB1AgBHHUwiECfnBUuRex/93tDoYLNY1d1xNx+xzMMdecF3n63ipQ6uffMp+0jex8g2RJgV+f5JGenZ5AkgCS5Lr9vez7PybqWgq0v+0jZqvz8fh9ub5WUjqm7g/a9UQqolV1MK+eHMN/tPlmD3wYvwy9SMR39dRcdIIlWzoZkOd83fydX5zj9IjrUroKcEOLNFOx/MGCdPp9OBUSxNgFAQwAbkwlhHTzBfYnoqt6GNJGEnDynX0wHGDroLh/MFh2xc9dWR6APU3NPjsPxNqWCh2u6AaiPTa3hyUFL0ZpamQJYxZo2cvWOpvQcaVJteJNNz1LerM0eJuPJ9hrgGgBzvDFAlYakUbVlOwBPyIvgRrypYRObJt+3hRBAEiTuI9M0dccKSIzQhkfJW61Ikqrse0WCMe9wYt0NoN3sdxzEG9jAKlK6/q3LgSrOMqbJYXUBzIDBCOraJ5MBYwZGa0UrJDLQLobvMvTSNyMACcexRLNTHVFHG2VgOcfdkqF9awbbmcCbAWyRhNJ9wMDByJeQsbSXYwCNCl+fODI2GZu4ZZCgDnCD5N1fEgEdOJAap2Eu+UgGEg7kTgzAuu+SCn0DG9/tj6O037lkDwASJyZLgkIrYHCMcDeuFUM3HAEQzISmQ55f7CNf0auE1dhV7ZcCKKnYlOROHXPFolGNZOCEKXpes1mqYriAzbgbZOCWY2m3qMB1tA8AqS0s425QA6yCAHu0mOEjTgq9eiIFEJ2gAAz+Wkcf1mr922sQXuUE6m8SqcHqIZnqbcSqGFHjzMMlqOis32Sbs1iWT3tlwZ0ATK5NhAAGbTpNNCxkhfWdCB85/HWKgI5AGLY9WkvYa4UVJJDtZDKX6Ko0/QwdMcCBpI6UCOQPszac6h7axD4nkl0ATPnlSGhHG5iH92AId7Bp01lkYJh1+us4gJuDx12sWXiiAzfV8Yk38bugsWyzorNJ5iXpHgDeC6E7aBcAU5YICTuGEajrerWKFPhDhZum665L1igkMMn0qq4hCT71EipCC71YJp/7fJD7ALjPPEy7AHiMuzTvBeA+U5ruAuAeb79HugeA+zTm7w/gQfIXVtaENjejSJelD2Y99z8SgFu4EpxGQsM/SCa8NVd1a9FK+dKFsH4d6LEATDlTOcdJ+oNGRBtWbyONDrRbodoJVFSs+aNOCdkB64XFgRZ9AU1yVKnBdMSyrM+gUs/vZNZXtjfq97vFir1V4HsDory6q3FZUY4fifr8J5X+gTIxYizrmDEChqmpMlu/Xb+LOI5FFSzQIG0VOR2h1kFCL90Va0tTbu9C/HYQR72WbhcVqsvVXy3WTw5C1JQTEG+CxCjD/6XHcQkgWaDnTsgfaWJiXjH1jIc5G2y5hvbtkRHDO684yxmktFm2/XDxvKEtXMW22WgixcGx7LsFkPSOoxEfqGlipdHQsm5dfyv4ggNkxtYURTmMu3ZLCr0xnoFKYwdVCRRRxS0Hgto9aiNsgXFikgUiM2f3YgJBm1vSqnjsHFuY914o5MAm5se4y4OQD7pRRQRgm+wQID/JAUpwr4lYXG/k/m5wu0eTxIy7PS6BL8/jMJgKVx8nd+R6G34/1ASjTymipt0UbMa04U9UEfktgCl12wZMFJ0jwNm2vS7vUL2pHlFKpYiE2gNn8f8NiauJCYyE3grTdY5id/pxk5RaLpBWJ3v2yPJVHiNJ4766ohiA5rxMQMCwB7I/HpAeYOq1hc6KjUjCtWJ/Xf33+kEqC7dSUx5TeaBc9qu7kIpLg8f+vfAjW1pTHqP2g/0YgD9ZejuEOIC43HvknwS8L8kZb4Ga2ZR/MBphPbJ+YwDlo8qVug3JjpKa87D7YNozI2I+RDACULJ7j2rj7UbG6pAt9scP+ZOgcjR3RAB2DvVbwIel7soPMiu7ZJb4BTJqVKEOART7x2cWbUPF8dLZxT/4L7qHs24I4NHtUN+WnGWOYWO/oRzbEE9ywhAAmc7mHBjHTFzkz7Ef4YeZpTrMvATADv5t8Yt/zlfoPsoqtt0bCZgRf1/+Q7H9NGmtTaFwUCrjFlbGv7cLRgUEtUdzw5EUP7/nBHxLWBUfcRKUO96j3XtPpFX8Jy/cL5HuP/nRn+iJnuiJ9k0ky5KzOb62QetzEt1Uc127FtUWlNzEOCXVCY0BIbYJ5E0rLHJdFEVrowYvWCRGN8dFJeS6rRh6Oyk3IEawRCv0t4tRPbOF8dDrALU2mjh+P8wBmKFO7qbRcIe6lxd3Vxr1O6F/c7nVS9mkYI5c1+XwcJMHz+6SRfWcOF0vN3Y33Gvm5L01uYu9cN8IE69bCFtYD9RFL23M+WGsfCaokot7mCOBy/MbqTVgUHrHJYDmJhdtlKsIGF1RTOimqZD0WXKdPl/JVHjEt2k+KFZSiJtANBXqd9N4GnwEZAm0om6S86G+GgFIG4bXk02FvqE6IK5QjycBkDHNEowTUSNYm/QilpY34pYA4tEAPtsTA0+QgDtk1JbwJOijdq1NOBnT7W8CrlSwgDw4cCIAMVh6HOLI+Q4yegGm+4dsjCsTScZdA3eZoL8MEEJtIwKQZM0YMjyusbiMqtiY2HARIxG1HgFYN0esg13UwiZhEex4UKpXsI1N06dJvUfjasUhmybcoYPYiVJjIwA740bHkE1skLS5bM0Iw9nIuS0XBXC9vjypNJZ+EjMCsKz50P9qqRUoYP/BvUELN3pmcJJltMAAgoeqDlCxMS5rJEsawEQliM3Wy2orfgwVaU2yFw61bAmbZC9cBKAjaLhoKQxqOWVcl5shB1ZMJmgiRUTqpDphUMRo1UG4yAMAtn1TcVs8vG3DU1omsnoiXDbBke2qXlUxV3bJOVjxkKADABPKMERGOLhoU3FVMVHjBJFLmz6aFBGqlUIAxzq8m7qpIrPNkmgugQLoejS+0CDXU2ylZMQAskEIoKB24O4cAyxVB5SB84wGVmXg9AyALY7rEbHkNfSqjgVZa3X7SA6txpFCE96EABpkTYTmxtI5gW3oWj8GsI5KQ0nUqiQesh/niSH9r6hMQ+vjLvCavpxTGjR0kyQiahA/hTlAiK84AdzeMAfY0xIA1nmjBb132yzLYt4cDSYAQNgfTyZPKoXp4sJMtxiaGQbqGizbZ0IA/RIIDhNx7R42iBiPZKBFOwjXw5iHERRPokIYVgoANuGuslcio8UH/mVZXxlPJnlLkixZfIZ2nsKbvFWujUSJjXfYk/ZLAMkWQgBQg2ZC2YBPMQYw3FyJXbnjEORXASS5slxMMnfToUl3bNkxgIgASCcRw+mLpllnyhqe4GTnQFoQVYEekhddWQKoZAEMZ5swD1UI4AhgZnkdizCcUL+4MolAPVxPgquX7ehXA9xuuOuGcCBgqngluFupZcZdato52RLJbXQYRt6QvCveJ6tYMYBkEclOAsiNACFewCTBZQygSGJnPB4JNRjCy0mEAijDS/d6eg/eEpkUySQSBuEDgL5HxiDpnT90JiRTv0UyyldSnbMAeheElNDjgT9IwscIwIqATnApASDwv20gXGVEHHFgrYlUXNeHCNiIZNwzEwCW0QjzIF9sCqAX71oiAAaCUPEYKAkmddxETF8Zw6vOcSoTbaPEg3QY94KaioxxQEZiqJ/IuBZAN9txQwCQ6QQBzBVOLej1IjUGGtVcgCLowaOqtaC7VGM6qoSHcD3UgpOI9GD8YVCL1RhpGASBZHaDIRYZDQe1E+TC2as/IUE1ER6XLRW3sSsYeNDzO5HOwnuYBFmGeZd9+l+YtAysIb3bwn6kxvgVrqsLcq2J8QnShwO8BNDwEcuSZECtrk0dXRru25waAiiTMePx0qhmDyWoMVoTQa/VvEpWgaSLBCW3iiTXBbblXZdX+FI0X1uuq0VNyCcpDpsh3XUl1KDNsK2TYQjlbp1UhNveTGgP9XWXHDdAnwvfbfwF+BeVXbeByoJLToPLunC1quuuvuOwuyWGDH6aSQs+mWXaLFrGLBvSVkVmWcGErBlm2ioyTHgVZtmc7Amlx+FJ9OxiEa3WkzzGUQYvmr7rMEuiDxVqshP9DpEoO/6Yzlr6f//KVGJai4JaAAAAAElFTkSuQmCC"/>
          <p:cNvSpPr>
            <a:spLocks noChangeAspect="1" noChangeArrowheads="1"/>
          </p:cNvSpPr>
          <p:nvPr/>
        </p:nvSpPr>
        <p:spPr bwMode="auto">
          <a:xfrm>
            <a:off x="307975" y="-966788"/>
            <a:ext cx="476250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data:image/png;base64,iVBORw0KGgoAAAANSUhEUgAAAUAAAACdCAMAAADymVHdAAABBVBMVEX///8AAAD8/Pxvb29zISH39/eHh4f4+PjW1tbt7e3e3t709PTm5ubr6+vLy8udnZ3FxcWzs7N6enrPz8/h4eFTU1OQkJC9vb0tLS2lpaXZ2dmsrKy/v7+Xl5dAQEBqamqCgoJhYWFLS0tsbGwjIyMXFxc1NTVCQkJOTk6lf3/ZzMwxMTGyk5NaWlonJyeKU1MTExNhAAB5Ly93KyvRwMB/Pj7UxMSRX19qAACedXV/Pz+3m5u8r6+Ya2tXAAC/pqZuLi6nl5dpKSmMamppFhZgLC2hhoZ8W1toHx9gMTFWFhaZeHh7T09cExJuNziKdHRpV1dGAABvR0hwEhKYiouHcHBABwnS6fFVAAAeHklEQVR4nO1dC3vaOLOWbDC+4TsGYy42AUNDIQTK9kbapM1mu9vbOdt+5///lDOSbYIvEEIhod+TeVqCJdmWX49GM6PRgNAG+uPD/M2HRaqQeXWW07R+fUX+iIXnyfKba5H+NT/mnFQuPNt0+1w6nc6BCvHh84L14tX7vIZfv6VO/Iy+fKXfGPiapT8KuZf5Ffrjcv5mPp9V4ZZAiP5joCfi8iuiH4Q+TgU4QnUCYFgVniQUQuQ+TZdXWdaGADKle3XqdPoGaBpdAQAUpVMB7oxuL0tpUfgDLTtJ/pyfodMCfcvl89c5naEAMsVfgyxB0rv5R6S8A9b6z/mPwjvr4sfb88K7OgIOfEO+frDQxx8//qLPX59eIvT5+sc/8+fwp3B9A7z348c/hdfoek5Y8Pl0fn76o3D+6urdj+vr7whdXV+f/0cGAG9e/Svdp1enMaPcnP/4JoQcuJBfXVy8uv7IoKvzH59kUiu8hL+L88KPv6TvpPf1Z/P5ef3TS3jN6Gw+hc58Oj+HzhTOAdOP1z/eXZELX5z/tUcAi7NLDSG5LElnN9af07fP5p+qH6c3qPASuvCP8mW6+D67WszoLa+m/6Cb6YfGm+nbq+m3/7mcXV3NzhYf5s/Q/07JW2emc0maTRfmvxcvri6vmcXsg/Px/HT27H3hC3NHP1IAzs4uLl6eoqvC5xfzbxTAwgt5Nv33jzfX0mL25fTNNwLS6aevlnY5/Xlzfnr22fp3fsPMziTr6+wU6qzZhXQ6nZ0uvrysf5/P0ffpB+3DJwDwc+Fmj/ihIvBPSNbV1/n0/bPZAlkwRAmAMxNY4cXF9P2L2Zy0eDu7Qq+h/mr29gb+LGbPn9M/wGEzyjHTKVzvDJhj8WU2nzGkvbawpvPp6/vhB0N4Wii8egGv6+3i7EcMYOFCQq8Lxfez54uX14QFT2cfS4vZDTIXkvD+3RwGRuEMFT9TACV4MKiH0br4MJ2/QRezBlosTqeX073iRziwAYNTFKQPs78+AoAFiU4SBMACEboA4OvXr+k88LZwCg9QQnLh7Q00KxeePy+UoafP4iFHAbwAVp1dfj8rMG8LZGCXZ/P5m8Y9ASy8RaUSAwDCvS+WAILoJQBOL6BQiJpRMYjQh+mX/5CBA3Pf+wIBUCAAQj36a/btOwGQTkl/wOz0xtojfqEM1M6vr4oA2U8CoJAC8OW0GrUlgLyGwQp8cQN/fk6fP5/+hIGdARAYU4az306/I/dGnL3+z/zP+/UqloE3VDQsAbyJAPy+0mwx+4iqN/LsjLmaPs8D8OXMUqYA4HSBfl6dzp7/uzx9P3R6OZ9O5zNNup6+v5zfXKQBXFzNLr4X/iFN34IMBOb6v0sYWORPQV8Uzq6uqQwMAZyfCgTAm+m3t9Mpr82m3y/OT4FD34VAbN+pCEBy/cK7JYDPCICSNpstrt+FQ/irZV5O//r86vR6enU2f10qnJ1aX6chgC9PKYBfph+fzd8IV7NPV5cgAxfS9Sdlvwh+eEP1wJv59O9vl/NZCsD36OZyHuqJV1NgpOfzN3+DsLm6nF8CKO/nsxcgA7+GAP355vp0BgCWP80v/wbOXkCjn+S5F9Mvwi4Aovf0NgkOFNCLy+nlTyJVzQ+fLOj//PI7A/3589sn/p/5Nf/hkgAkwFcKIOi53/4m4+Zy+mFBLnwz3ecsfC/6dJkqOP3DRC9mn1EhXfFAdFOQM2VSIU+DPg568SNlsdy8+nQx/fRz8eqPx+mQ8Cpr+3x8VX6EnmxH5fenqZLF4v1igU4X9xqge6TFi0zRi7RZ+kRP9ERP9ERP9ERP9ERP9ERP9ERPlEuyi9leoNWLeEtT3D9sf347cmoWEnTsMVhARSBGQqhUQqgYrQgWS6hIFtagCioYBrFQKjH08IkAi5DxGloJS3UM5PYR8toI9ZukPKjhno+xgk6gqo3YTtc2EOKwRFo+bs+PhEpG9EXCkuOVmJFqqMjGddTRSSnWqrhZNNpoXC/WMfJwAzhwFDC2VdLbh+tVURRlUUyuKAvJBb6yhO50pcnbjRLmVxabinb0RYIh7DTVYZPBcoszNExLAwn5FuJYJDSbHADYkdBIxRryW2rzF+56F8mOG7hOPVHGJ/GEEeLdhQ/ebk1QxPfpW4qiIWzJRSyp2G9PmhLmhzzGYe9Z+g8AxAN/hJHhIVRpY8DO92vDe8Uc3JfgtkgygfHqSC7zPLAcgySefBHgs4QqKuKEsJ70v8jDdyTzfDQVmqQl1orQlpcUchJcgTQtl+BsKATw4VMmx1UAUOLJObvIdYIJkskkItlwgxMbsSPNxFiMHyMEcER4FBkGOXax7mpIcJ094LSWCIA8PJk7Qf0AAy81ZUSEtFYawqdPALQVUt8jrU9GGMNYMjCuhcE4mBxjRSFiXQCxDiBJPbLm5EJLkOrwfB58GvQYLtPHINlxZ4eO8mNF0+xKFSYRO1Bs4C4FN+RxIMSPEXGgo/RiABE3aI4UZWjuCatcigGEF9ytCMYIqWW56wnYZgwHsZhyoNizkF6jrXslfoDUCsdVunAo9T2hHwCALIfcPsP5gE5ZpiNVxyKHoVbU4GE0A445uFq/yzhYlthdJkaTvlAiA6UefFURqlWREYlGg/6DmVfFGAD0PHosYBjjeLQfpNZQBGAJRHNPA46yHMH2iayBcmcQAkjerNuirQVyBmgLqDqEQ8KagghDGI7bQck+AY5UZUymIbeBLKjVYcginzXIsYw7cBcX+/eMQzluIgAC+7Wb9JWhhugITarDlzFuGiGARQRvshy3ZilgtLUZTgvYNHBTdwTSDOs1qlc4Fp009LoMg1xiw2ODjH+9Q4b0fw1RAEt4Ak82VlCRciDwvOcIRhE1YgAnQ27ZGgCEEajFHFj1AcCOAPxVQtWuYeEBZTBHDAEUHdAwVCM69rCgG0iwDgOgutegnC3phH5SbaDXVmt9Ri3zoGaN6yAGQZ6gAQVQwc1l6xOkt1QVgAUudZvqwIEhbRgq0fhNuIzfpy0jAN26NVTVoCVFxyecXINj9jDPMvZFfrWg7IZDhMcT/VALwyEwzQp8GG4FeA/uZA0GgKdeGfkwK+jIKSGmry9bw3+nUommgU4FKny+Xhl5VQ/V4TKNkLuqMpJhstVEJA8qfMdqhMemD8ejyoEexrJhngEBrUfHNo4BxDg4qDZI1dGT9fV9Nfqir29zJKQGVLUi1MMrAOLqprN+jSw/lPtrG7gnYYiMiifHG9YRk8CDmuqLSGpPEgDi/caM7UCyj53jxw9IsZucDEogTgJ4GMG7NZV0PLpnHOzjkjCx7HEIIJhWw/4EH1QKbqYy6cQB3UKHokhRRV5QBCvyEQHEnI+zkYK/AUWWHtEeio+InwTz2n+V/fXAJHdjxeD3IVEhJD52N0Kyfr8FrpMunXjHKzOvzbLsQT2D/0WEbykqEfTo+GHN5VIL4/aj65/3JWGwAmBkctbi43HlgBZJmtQWvefoN5N/zgp+eEDnXmOlxH8wBJvxLfu/lego1VYBpGsmWqJklwWFu0myLKs8HHK32p6+cs9HVKHuTS7OAJgs6R5kbo7h6sUFxVVJ4h3ilochM4kWBXCSKjuATlvPcJuUuCW/+fQjosoWAB7gtv7t1aMpw07csr759OMhoZUDYC9Vtv91Tm7l6jXqsionRfEhXtpBSMcpEnPK9r/Qmbi8k9eR43dFh5TGigDYzBTu2y9nZi/Ppm65GqLjus7RTssZrJQ8ALU939VIXt4nsTxrARRIfwLhSL1bGax6ZCXi0AB6ycu3NwEoRgXDPffhV6lKrTYj3W9cQ3KmbO/LIykA2Q0A8suS4zLw3AoFMC151gC473XVFIBjcT2AK2rWMblYpX7oN8hMuPkA7lupSAEIImIdgKSjMQ323ItfoSqOHC/HDuBwpeiwYWP3I/yoAKbNxw0AJsqOSDfEnWqovz4KgHz68msBTNp3D+iavItAMa1Sc/MeAJp72/8gpQ3wHADpnFtOGprHuM6eA6AwzgdQDX7Jr2WtOFi41OVBzwxy7oiUZJm65tKPSTkA5lgi9HGcXxrJ3mTl+bOTCJ3WVij0SafH+i896j5J1GLVuJGGqpdTRvVA4q/bOVym1EoAkNaetIxfN2TXvPd4BFRt1wCLNrXPiv1UH4mgTruzqCVCuGZn53Qky9rx+VkApURH6tR5kNFSf/3Z90J+2JuQnZxUH8k6ZrrfXVIY+N6uNt0tOHYkCJPXD+jiaWd53IqstrSoPBIA/bg7YWysk/BkDsmzaKl+U48nryNuvJunfeV6UbR30ucdvkomhLnbD7zovKQScywArgibUC1g3EwXU0L+F43QxFQQMldyeo1MjKLjuomddEcJoJjTISmymIJmBFViXPd/1YhPunxCbdJfKXFSNzDicIijBDChwy5tI6FK6DYyf1X6UP1f57hdF8pSinmHwrUCoJt0lRoG7nrh1zSA3I492CclJ7vKum2M9aWfyyeTtUxVw8ZufvWUhoerVKTG/ZiwK30oKjY22tjojSjKaQAjS8RqaJrWyHY9sZKnNQ4T1pN6mvWzKh9qHjx5EjnSa1o73TJtY4R8H3ekttp0QPhdwPCPBrilAYxsYY4AqGUBTIQEY/0w8enph9nmnNGy9U6KdHrhNJ6JOdtOeAdgqHcFKn+B6UckoCQ1l8URM1wkM01eQYKuQ2tTcnUk9kPxyui6ABO/ephgx/TDbGFe+rete7usEGcAzHHON5HeH/MWEcIu1UUFu6YjqZs4LU7fHwPY1T00CVRgTGOo4zYzopBVO91u35Gxdpi9VpmHues9NfxE8x1umQUwSD2b4AyCvhP1xAmjy0UbhnrCcTiKJ2vbbjabIHw6FmoHDJyADAXJAxRZBgFCrIEOFaOeeZi7FtxSpt4Om+ezAKbfg75aosfC3wWNZ0UK3ob9cpZQLkvxrnFUxtGmzhBAuoWSfTgAe5vbj1LNvfvfcgsAG7ms7cDgzMEPcdFYBsBOtAyATpNuQHwwALsbRUXGubrD2mIegNvNkHqnXmfpEKixK/MNFw0DAMzx65I+jgAc0XJnzPOjBwRw4zRiZfwyOwCYUWPw1jvIVVD9BLJ9IKHTxWlR2vR5WhOJfmujCV17F0if5QcEkN1gqWVdqzsAmDHI8FpJQO2hZH+PLdr3XsPJzTbeAcDyZgAZaWnghCb4aDXI3ArcY1pPRzRXVpJGa38dSU/PILsBmFlCWgXQctugIYdsdsvvxq2+WR0dZDDKliimk1ARSnCTLGZvnVmS3TBGMgJwNwBzgpWWgleK/D5cWeYTslJbPls12DaB330Ic67jOFlzOWkOsjmmboYd1ufKqqWb4p3UmDwhGNUIebfIdKtyAASjGGKpaPKobppFxJRFRUTmyKRvTjbNMgMHOWdKqY5u2JSb93Q79TYjCiLPmLAWPkLcyvmJXnJZbV7L79j64OQIQG0Athj2cAcx3ZrSNbQKdTkJk0prLDQquQvRSfemsiKiBcMjZMSOv70ByCTZnouMNmk9/1Fi67fnryLIZaeVdQCu9TZhtUrcEEoFvjYBMAN1S6D1Rso4iWPqjNEa34l6a50NV1yU5m2oW+RZzXm+XTeRJ3CJX1B6M0CWlh4+edUSsUHXIT/9VtWrElV9+BjARkOvWqVqQ2+QleaqsoEDXd4060hTSIJFeJcs2SotxgCSm+nDdQAiQY+7viJbEgtJoS7WzT7Rrl7put/rhnQb3pBdft5wP2tFX23CtI2Bazoi7iMOawauRwDCeGw1y3hkwVAxsLthf0E8hLUQQJ5F3AqAHfJiamsBJH0giyC9lUk6tRBHLYWs8N9nHgrG3wLAWx60cGvpjdGJ4RYAmxSHyIcX4mlKnFQLkZyxiOcwCtyNMjB8NQBgEZhbwSoTAUgTagbEpzvaBCCSyuUyGahMmE4z7XafUOGRCQDeZ6x8ejbLp94yKFBY6qtEBrKoUzFYo4J8g2V9MwKQSBjbHHYqtQlN67MBwLCm0SDiYQQMU/TI9inQk8krK7Vqk8F2iY19XLHNdBAPIVLJp1a295nCq55ZNV9Dg8yUQWZhFvVDaH3Ko3FmU5BJA4U1SYK9Sn0TgNHbCH8GtUiOGFoa/ejqbdFakvh6HUTFeBx4eaMp9HJZibJctWhXyrOQ8ylz1xBAbqKILkaeIVokoyWtwY5V6fEYHmyCDA8qDpZLkvXoVKw1yh01sfNvSaECsFqz10Q86YiSDZTZbmsU6egiWmSTGqeB1AgBHHUwiECfnBUuRex/93tDoYLNY1d1xNx+xzMMdecF3n63ipQ6uffMp+0jex8g2RJgV+f5JGenZ5AkgCS5Lr9vez7PybqWgq0v+0jZqvz8fh9ub5WUjqm7g/a9UQqolV1MK+eHMN/tPlmD3wYvwy9SMR39dRcdIIlWzoZkOd83fydX5zj9IjrUroKcEOLNFOx/MGCdPp9OBUSxNgFAQwAbkwlhHTzBfYnoqt6GNJGEnDynX0wHGDroLh/MFh2xc9dWR6APU3NPjsPxNqWCh2u6AaiPTa3hyUFL0ZpamQJYxZo2cvWOpvQcaVJteJNNz1LerM0eJuPJ9hrgGgBzvDFAlYakUbVlOwBPyIvgRrypYRObJt+3hRBAEiTuI9M0dccKSIzQhkfJW61Ikqrse0WCMe9wYt0NoN3sdxzEG9jAKlK6/q3LgSrOMqbJYXUBzIDBCOraJ5MBYwZGa0UrJDLQLobvMvTSNyMACcexRLNTHVFHG2VgOcfdkqF9awbbmcCbAWyRhNJ9wMDByJeQsbSXYwCNCl+fODI2GZu4ZZCgDnCD5N1fEgEdOJAap2Eu+UgGEg7kTgzAuu+SCn0DG9/tj6O037lkDwASJyZLgkIrYHCMcDeuFUM3HAEQzISmQ55f7CNf0auE1dhV7ZcCKKnYlOROHXPFolGNZOCEKXpes1mqYriAzbgbZOCWY2m3qMB1tA8AqS0s425QA6yCAHu0mOEjTgq9eiIFEJ2gAAz+Wkcf1mr922sQXuUE6m8SqcHqIZnqbcSqGFHjzMMlqOis32Sbs1iWT3tlwZ0ATK5NhAAGbTpNNCxkhfWdCB85/HWKgI5AGLY9WkvYa4UVJJDtZDKX6Ko0/QwdMcCBpI6UCOQPszac6h7axD4nkl0ATPnlSGhHG5iH92AId7Bp01lkYJh1+us4gJuDx12sWXiiAzfV8Yk38bugsWyzorNJ5iXpHgDeC6E7aBcAU5YICTuGEajrerWKFPhDhZum665L1igkMMn0qq4hCT71EipCC71YJp/7fJD7ALjPPEy7AHiMuzTvBeA+U5ruAuAeb79HugeA+zTm7w/gQfIXVtaENjejSJelD2Y99z8SgFu4EpxGQsM/SCa8NVd1a9FK+dKFsH4d6LEATDlTOcdJ+oNGRBtWbyONDrRbodoJVFSs+aNOCdkB64XFgRZ9AU1yVKnBdMSyrM+gUs/vZNZXtjfq97vFir1V4HsDory6q3FZUY4fifr8J5X+gTIxYizrmDEChqmpMlu/Xb+LOI5FFSzQIG0VOR2h1kFCL90Va0tTbu9C/HYQR72WbhcVqsvVXy3WTw5C1JQTEG+CxCjD/6XHcQkgWaDnTsgfaWJiXjH1jIc5G2y5hvbtkRHDO684yxmktFm2/XDxvKEtXMW22WgixcGx7LsFkPSOoxEfqGlipdHQsm5dfyv4ggNkxtYURTmMu3ZLCr0xnoFKYwdVCRRRxS0Hgto9aiNsgXFikgUiM2f3YgJBm1vSqnjsHFuY914o5MAm5se4y4OQD7pRRQRgm+wQID/JAUpwr4lYXG/k/m5wu0eTxIy7PS6BL8/jMJgKVx8nd+R6G34/1ASjTymipt0UbMa04U9UEfktgCl12wZMFJ0jwNm2vS7vUL2pHlFKpYiE2gNn8f8NiauJCYyE3grTdY5id/pxk5RaLpBWJ3v2yPJVHiNJ4766ohiA5rxMQMCwB7I/HpAeYOq1hc6KjUjCtWJ/Xf33+kEqC7dSUx5TeaBc9qu7kIpLg8f+vfAjW1pTHqP2g/0YgD9ZejuEOIC43HvknwS8L8kZb4Ga2ZR/MBphPbJ+YwDlo8qVug3JjpKa87D7YNozI2I+RDACULJ7j2rj7UbG6pAt9scP+ZOgcjR3RAB2DvVbwIel7soPMiu7ZJb4BTJqVKEOART7x2cWbUPF8dLZxT/4L7qHs24I4NHtUN+WnGWOYWO/oRzbEE9ywhAAmc7mHBjHTFzkz7Ef4YeZpTrMvATADv5t8Yt/zlfoPsoqtt0bCZgRf1/+Q7H9NGmtTaFwUCrjFlbGv7cLRgUEtUdzw5EUP7/nBHxLWBUfcRKUO96j3XtPpFX8Jy/cL5HuP/nRn+iJnuiJ9k0ky5KzOb62QetzEt1Uc127FtUWlNzEOCXVCY0BIbYJ5E0rLHJdFEVrowYvWCRGN8dFJeS6rRh6Oyk3IEawRCv0t4tRPbOF8dDrALU2mjh+P8wBmKFO7qbRcIe6lxd3Vxr1O6F/c7nVS9mkYI5c1+XwcJMHz+6SRfWcOF0vN3Y33Gvm5L01uYu9cN8IE69bCFtYD9RFL23M+WGsfCaokot7mCOBy/MbqTVgUHrHJYDmJhdtlKsIGF1RTOimqZD0WXKdPl/JVHjEt2k+KFZSiJtANBXqd9N4GnwEZAm0om6S86G+GgFIG4bXk02FvqE6IK5QjycBkDHNEowTUSNYm/QilpY34pYA4tEAPtsTA0+QgDtk1JbwJOijdq1NOBnT7W8CrlSwgDw4cCIAMVh6HOLI+Q4yegGm+4dsjCsTScZdA3eZoL8MEEJtIwKQZM0YMjyusbiMqtiY2HARIxG1HgFYN0esg13UwiZhEex4UKpXsI1N06dJvUfjasUhmybcoYPYiVJjIwA740bHkE1skLS5bM0Iw9nIuS0XBXC9vjypNJZ+EjMCsKz50P9qqRUoYP/BvUELN3pmcJJltMAAgoeqDlCxMS5rJEsawEQliM3Wy2orfgwVaU2yFw61bAmbZC9cBKAjaLhoKQxqOWVcl5shB1ZMJmgiRUTqpDphUMRo1UG4yAMAtn1TcVs8vG3DU1omsnoiXDbBke2qXlUxV3bJOVjxkKADABPKMERGOLhoU3FVMVHjBJFLmz6aFBGqlUIAxzq8m7qpIrPNkmgugQLoejS+0CDXU2ylZMQAskEIoKB24O4cAyxVB5SB84wGVmXg9AyALY7rEbHkNfSqjgVZa3X7SA6txpFCE96EABpkTYTmxtI5gW3oWj8GsI5KQ0nUqiQesh/niSH9r6hMQ+vjLvCavpxTGjR0kyQiahA/hTlAiK84AdzeMAfY0xIA1nmjBb132yzLYt4cDSYAQNgfTyZPKoXp4sJMtxiaGQbqGizbZ0IA/RIIDhNx7R42iBiPZKBFOwjXw5iHERRPokIYVgoANuGuslcio8UH/mVZXxlPJnlLkixZfIZ2nsKbvFWujUSJjXfYk/ZLAMkWQgBQg2ZC2YBPMQYw3FyJXbnjEORXASS5slxMMnfToUl3bNkxgIgASCcRw+mLpllnyhqe4GTnQFoQVYEekhddWQKoZAEMZ5swD1UI4AhgZnkdizCcUL+4MolAPVxPgquX7ehXA9xuuOuGcCBgqngluFupZcZdato52RLJbXQYRt6QvCveJ6tYMYBkEclOAsiNACFewCTBZQygSGJnPB4JNRjCy0mEAijDS/d6eg/eEpkUySQSBuEDgL5HxiDpnT90JiRTv0UyyldSnbMAeheElNDjgT9IwscIwIqATnApASDwv20gXGVEHHFgrYlUXNeHCNiIZNwzEwCW0QjzIF9sCqAX71oiAAaCUPEYKAkmddxETF8Zw6vOcSoTbaPEg3QY94KaioxxQEZiqJ/IuBZAN9txQwCQ6QQBzBVOLej1IjUGGtVcgCLowaOqtaC7VGM6qoSHcD3UgpOI9GD8YVCL1RhpGASBZHaDIRYZDQe1E+TC2as/IUE1ER6XLRW3sSsYeNDzO5HOwnuYBFmGeZd9+l+YtAysIb3bwn6kxvgVrqsLcq2J8QnShwO8BNDwEcuSZECtrk0dXRru25waAiiTMePx0qhmDyWoMVoTQa/VvEpWgaSLBCW3iiTXBbblXZdX+FI0X1uuq0VNyCcpDpsh3XUl1KDNsK2TYQjlbp1UhNveTGgP9XWXHDdAnwvfbfwF+BeVXbeByoJLToPLunC1quuuvuOwuyWGDH6aSQs+mWXaLFrGLBvSVkVmWcGErBlm2ioyTHgVZtmc7Amlx+FJ9OxiEa3WkzzGUQYvmr7rMEuiDxVqshP9DpEoO/6Yzlr6f//KVGJai4JaAAAAAElFTkSuQmCC"/>
          <p:cNvSpPr>
            <a:spLocks noChangeAspect="1" noChangeArrowheads="1"/>
          </p:cNvSpPr>
          <p:nvPr/>
        </p:nvSpPr>
        <p:spPr bwMode="auto">
          <a:xfrm>
            <a:off x="460375" y="-814388"/>
            <a:ext cx="476250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6" name="Picture 12" descr="http://www.acornnaturalists.com/store/images/ProdImages/SC-162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61687" y="3991913"/>
            <a:ext cx="3292475" cy="231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s://www.nature-watch.com/images/products/large/806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84" y="4535944"/>
            <a:ext cx="3638550" cy="232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9408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091"/>
            <a:ext cx="4953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Mammals - Canines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026" y="1333501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Coyote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Red fox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Gray fox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www.gpwmi.us/graphics/coyot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3" y="3352745"/>
            <a:ext cx="4290147" cy="350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knowledgebase.lookseek.com/images/animals/NAMammals/Red-Fo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4790730" cy="326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upload.wikimedia.org/wikipedia/commons/9/97/Gray_Fox_-_Red_Rock_Canyon,_Nevada_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1124166"/>
            <a:ext cx="3557675" cy="245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www.camping-field-guide.com/images/red-fox-track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20000" y="-400050"/>
            <a:ext cx="112395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www.backyardchickens.com/content/type/61/id/6420497/width/350/height/700/flags/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33501"/>
            <a:ext cx="24193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://www.skullsite.co.uk/Redfox/redfox_451_800_la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462" y="47915"/>
            <a:ext cx="2228851" cy="110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4071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Mammals – Carnivores – Weasels (mustelids)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Least weasel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Long-tailed weasel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Striped skunk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://www.quinnfletcher.com/uploads/1/8/6/3/18633636/4262.jpg?3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00199"/>
            <a:ext cx="4267200" cy="284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ocferrets.org/images/LTWeasel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670" y="4191000"/>
            <a:ext cx="4256585" cy="250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media-2.web.britannica.com/eb-media/43/95243-004-6C30D4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4" y="3775026"/>
            <a:ext cx="397868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www.biokids.umich.edu/images/signs/tracks/weasel_thumb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18" y="1059873"/>
            <a:ext cx="995363" cy="221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s://c1.staticflickr.com/9/8642/16244483215_33b0f542f6_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33235" y="3814228"/>
            <a:ext cx="1890712" cy="12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://nwco.net/08-appendixbnuisancespecies/images/8-11-skunkTracks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236" y="3153088"/>
            <a:ext cx="1225964" cy="209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http://jonathan.beaton.name/wp-content/uploads/marten_la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72490"/>
            <a:ext cx="2143125" cy="114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https://boneclones.com/images/store-product/product-211-main-main-big-14150393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236" y="5774655"/>
            <a:ext cx="1796134" cy="104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0526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Mammals – Carnivores – Weasels (mustelids)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Mink</a:t>
            </a:r>
          </a:p>
          <a:p>
            <a:r>
              <a:rPr lang="en-US" dirty="0">
                <a:solidFill>
                  <a:srgbClr val="FFFF00"/>
                </a:solidFill>
              </a:rPr>
              <a:t>River otter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ttp://www.animalsbase.com/wp-content/uploads/2015/06/Mink-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564" y="1676400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skullsunlimited.com/userfiles/image/River%20Ot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7" y="28956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promiselandranch.net/Images%20and%20Buttons/Skulls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7" y="2895600"/>
            <a:ext cx="2185843" cy="134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www.billhubick.com/images/201407/river_otter_scat_ga_md_20140713_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564" y="5009770"/>
            <a:ext cx="2375333" cy="162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://3.bp.blogspot.com/-W_see2bSDwc/TpMkV3OoOKI/AAAAAAAAACE/beWgmQ19p5k/s1600/P10000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1017032"/>
            <a:ext cx="21717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http://www.dnr.sc.gov/wildlife/species/assets/minktracks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152900"/>
            <a:ext cx="15240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http://www.dnr.sc.gov/wildlife/species/assets/riverottertracks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6237"/>
            <a:ext cx="1524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820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1480</Words>
  <Application>Microsoft Office PowerPoint</Application>
  <PresentationFormat>On-screen Show (4:3)</PresentationFormat>
  <Paragraphs>476</Paragraphs>
  <Slides>100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4" baseType="lpstr">
      <vt:lpstr>Arial</vt:lpstr>
      <vt:lpstr>Calibri</vt:lpstr>
      <vt:lpstr>Office Theme</vt:lpstr>
      <vt:lpstr>Packager Shell Object</vt:lpstr>
      <vt:lpstr>ENVIROTHON Wildlife ID C. Milton Wright HS</vt:lpstr>
      <vt:lpstr>Wildlife Identification</vt:lpstr>
      <vt:lpstr>Wildlife Identification</vt:lpstr>
      <vt:lpstr>Amphibians - Frogs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Amphibians - Salamanders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Reptiles - Turtles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Reptiles - Lizards</vt:lpstr>
      <vt:lpstr>PowerPoint Presentation</vt:lpstr>
      <vt:lpstr>PowerPoint Presentation</vt:lpstr>
      <vt:lpstr>PowerPoint Presentation</vt:lpstr>
      <vt:lpstr>Snake Families of MD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Birds – Shorebirds and Wading Birds </vt:lpstr>
      <vt:lpstr>Birds – Shorebirds and Wading Birds </vt:lpstr>
      <vt:lpstr>PowerPoint Presentation</vt:lpstr>
      <vt:lpstr>PowerPoint Presentation</vt:lpstr>
      <vt:lpstr>PowerPoint Presentation</vt:lpstr>
      <vt:lpstr>Birds – Ducks and Geese</vt:lpstr>
      <vt:lpstr>Birds – Ducks and Geese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Birds - Raptors</vt:lpstr>
      <vt:lpstr>Birds - Raptors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Birds – Songbirds - Woodpeckers</vt:lpstr>
      <vt:lpstr>Birds – Songbirds - Woodpeckers</vt:lpstr>
      <vt:lpstr>PowerPoint Presentation</vt:lpstr>
      <vt:lpstr>PowerPoint Presentation</vt:lpstr>
      <vt:lpstr>PowerPoint Presentation</vt:lpstr>
      <vt:lpstr>Birds – Songbirds</vt:lpstr>
      <vt:lpstr>Birds – Songbirds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Birds – Random Oddballs</vt:lpstr>
      <vt:lpstr>PowerPoint Presentation</vt:lpstr>
      <vt:lpstr>PowerPoint Presentation</vt:lpstr>
      <vt:lpstr>PowerPoint Presentation</vt:lpstr>
      <vt:lpstr>PowerPoint Presentation</vt:lpstr>
      <vt:lpstr>Mammals - Marsupials</vt:lpstr>
      <vt:lpstr>Mammals - Insectivores</vt:lpstr>
      <vt:lpstr>Mammals - Insectivores</vt:lpstr>
      <vt:lpstr>Mammals - Bats</vt:lpstr>
      <vt:lpstr>Mammals - Lagomorphs</vt:lpstr>
      <vt:lpstr>Mammals - Rodents</vt:lpstr>
      <vt:lpstr>PowerPoint Presentation</vt:lpstr>
      <vt:lpstr>PowerPoint Presentation</vt:lpstr>
      <vt:lpstr>PowerPoint Presentation</vt:lpstr>
      <vt:lpstr>PowerPoint Presentation</vt:lpstr>
      <vt:lpstr>Mammals - Mice, Rats, and Voles</vt:lpstr>
      <vt:lpstr>Mammals – Hooved Mammals (Artiodactylids)</vt:lpstr>
      <vt:lpstr>Mammals - felines</vt:lpstr>
      <vt:lpstr>Mammals - Canines</vt:lpstr>
      <vt:lpstr>Mammals – Carnivores – Weasels (mustelids)</vt:lpstr>
      <vt:lpstr>Mammals – Carnivores – Weasels (mustelids)</vt:lpstr>
      <vt:lpstr>Mammals – Carnivores - others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Adams</dc:creator>
  <cp:lastModifiedBy>Griffiths, Linn</cp:lastModifiedBy>
  <cp:revision>20</cp:revision>
  <dcterms:created xsi:type="dcterms:W3CDTF">2015-04-22T04:19:58Z</dcterms:created>
  <dcterms:modified xsi:type="dcterms:W3CDTF">2015-11-11T19:27:48Z</dcterms:modified>
</cp:coreProperties>
</file>